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71"/>
  </p:notesMasterIdLst>
  <p:sldIdLst>
    <p:sldId id="256" r:id="rId2"/>
    <p:sldId id="333" r:id="rId3"/>
    <p:sldId id="338" r:id="rId4"/>
    <p:sldId id="339" r:id="rId5"/>
    <p:sldId id="314" r:id="rId6"/>
    <p:sldId id="334" r:id="rId7"/>
    <p:sldId id="316" r:id="rId8"/>
    <p:sldId id="322" r:id="rId9"/>
    <p:sldId id="325" r:id="rId10"/>
    <p:sldId id="326" r:id="rId11"/>
    <p:sldId id="290" r:id="rId12"/>
    <p:sldId id="337" r:id="rId13"/>
    <p:sldId id="291" r:id="rId14"/>
    <p:sldId id="293" r:id="rId15"/>
    <p:sldId id="296" r:id="rId16"/>
    <p:sldId id="297" r:id="rId17"/>
    <p:sldId id="257" r:id="rId18"/>
    <p:sldId id="324" r:id="rId19"/>
    <p:sldId id="323" r:id="rId20"/>
    <p:sldId id="258" r:id="rId21"/>
    <p:sldId id="318" r:id="rId22"/>
    <p:sldId id="294" r:id="rId23"/>
    <p:sldId id="295" r:id="rId24"/>
    <p:sldId id="292" r:id="rId25"/>
    <p:sldId id="259" r:id="rId26"/>
    <p:sldId id="327" r:id="rId27"/>
    <p:sldId id="328" r:id="rId28"/>
    <p:sldId id="260" r:id="rId29"/>
    <p:sldId id="317" r:id="rId30"/>
    <p:sldId id="329" r:id="rId31"/>
    <p:sldId id="261" r:id="rId32"/>
    <p:sldId id="262" r:id="rId33"/>
    <p:sldId id="263" r:id="rId34"/>
    <p:sldId id="264" r:id="rId35"/>
    <p:sldId id="265" r:id="rId36"/>
    <p:sldId id="266" r:id="rId37"/>
    <p:sldId id="319" r:id="rId38"/>
    <p:sldId id="330" r:id="rId39"/>
    <p:sldId id="267" r:id="rId40"/>
    <p:sldId id="268" r:id="rId41"/>
    <p:sldId id="269" r:id="rId42"/>
    <p:sldId id="301" r:id="rId43"/>
    <p:sldId id="302" r:id="rId44"/>
    <p:sldId id="303" r:id="rId45"/>
    <p:sldId id="270" r:id="rId46"/>
    <p:sldId id="271" r:id="rId47"/>
    <p:sldId id="304" r:id="rId48"/>
    <p:sldId id="308" r:id="rId49"/>
    <p:sldId id="320" r:id="rId50"/>
    <p:sldId id="272" r:id="rId51"/>
    <p:sldId id="273" r:id="rId52"/>
    <p:sldId id="274" r:id="rId53"/>
    <p:sldId id="307" r:id="rId54"/>
    <p:sldId id="275" r:id="rId55"/>
    <p:sldId id="309" r:id="rId56"/>
    <p:sldId id="310" r:id="rId57"/>
    <p:sldId id="276" r:id="rId58"/>
    <p:sldId id="278" r:id="rId59"/>
    <p:sldId id="279" r:id="rId60"/>
    <p:sldId id="280" r:id="rId61"/>
    <p:sldId id="311" r:id="rId62"/>
    <p:sldId id="331" r:id="rId63"/>
    <p:sldId id="284" r:id="rId64"/>
    <p:sldId id="312" r:id="rId65"/>
    <p:sldId id="286" r:id="rId66"/>
    <p:sldId id="287" r:id="rId67"/>
    <p:sldId id="288" r:id="rId68"/>
    <p:sldId id="335" r:id="rId69"/>
    <p:sldId id="332"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7681" autoAdjust="0"/>
  </p:normalViewPr>
  <p:slideViewPr>
    <p:cSldViewPr snapToGrid="0">
      <p:cViewPr varScale="1">
        <p:scale>
          <a:sx n="78" d="100"/>
          <a:sy n="78" d="100"/>
        </p:scale>
        <p:origin x="850" y="62"/>
      </p:cViewPr>
      <p:guideLst/>
    </p:cSldViewPr>
  </p:slideViewPr>
  <p:notesTextViewPr>
    <p:cViewPr>
      <p:scale>
        <a:sx n="1" d="1"/>
        <a:sy n="1" d="1"/>
      </p:scale>
      <p:origin x="0" y="0"/>
    </p:cViewPr>
  </p:notesTextViewPr>
  <p:sorterViewPr>
    <p:cViewPr varScale="1">
      <p:scale>
        <a:sx n="100" d="100"/>
        <a:sy n="100" d="100"/>
      </p:scale>
      <p:origin x="0" y="-2118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3E7457-A8EB-430D-A71F-CB81CF5B41A5}" type="datetimeFigureOut">
              <a:rPr lang="zh-CN" altLang="en-US" smtClean="0"/>
              <a:t>2023/10/20 Friday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94DBE-1209-4156-960B-F19B4B2C9060}" type="slidenum">
              <a:rPr lang="zh-CN" altLang="en-US" smtClean="0"/>
              <a:t>‹#›</a:t>
            </a:fld>
            <a:endParaRPr lang="zh-CN" altLang="en-US"/>
          </a:p>
        </p:txBody>
      </p:sp>
    </p:spTree>
    <p:extLst>
      <p:ext uri="{BB962C8B-B14F-4D97-AF65-F5344CB8AC3E}">
        <p14:creationId xmlns:p14="http://schemas.microsoft.com/office/powerpoint/2010/main" val="48140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上节课回顾了肿瘤研究从</a:t>
            </a:r>
            <a:r>
              <a:rPr lang="en-US" altLang="zh-CN" dirty="0" smtClean="0"/>
              <a:t>1910s-1980s</a:t>
            </a:r>
            <a:r>
              <a:rPr lang="zh-CN" altLang="en-US" dirty="0" smtClean="0"/>
              <a:t>的历史，肿瘤起因的传染病学说，非传染病学说，病毒起因最后讲到著名的</a:t>
            </a:r>
            <a:r>
              <a:rPr lang="en-US" altLang="zh-CN" b="0" dirty="0" smtClean="0">
                <a:solidFill>
                  <a:srgbClr val="FF0000"/>
                </a:solidFill>
              </a:rPr>
              <a:t>Varmus-Bishop </a:t>
            </a:r>
            <a:r>
              <a:rPr lang="zh-CN" altLang="en-US" b="0" dirty="0" smtClean="0">
                <a:solidFill>
                  <a:srgbClr val="FF0000"/>
                </a:solidFill>
              </a:rPr>
              <a:t>实验，提出正常细胞内存在没有激活的</a:t>
            </a:r>
            <a:r>
              <a:rPr lang="en-US" altLang="zh-CN" b="0" dirty="0" smtClean="0">
                <a:solidFill>
                  <a:srgbClr val="FF0000"/>
                </a:solidFill>
              </a:rPr>
              <a:t>proto-oncogene</a:t>
            </a:r>
            <a:r>
              <a:rPr lang="zh-CN" altLang="en-US" b="0" dirty="0" smtClean="0">
                <a:solidFill>
                  <a:srgbClr val="FF0000"/>
                </a:solidFill>
              </a:rPr>
              <a:t>理论，为肿瘤研究指明了正确道路</a:t>
            </a:r>
            <a:r>
              <a:rPr lang="en-US" altLang="zh-CN" b="0" dirty="0" smtClean="0">
                <a:solidFill>
                  <a:srgbClr val="FF0000"/>
                </a:solidFill>
              </a:rPr>
              <a:t>…</a:t>
            </a:r>
            <a:endParaRPr lang="zh-CN" altLang="en-US" b="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1</a:t>
            </a:fld>
            <a:endParaRPr lang="zh-CN" altLang="en-US"/>
          </a:p>
        </p:txBody>
      </p:sp>
    </p:spTree>
    <p:extLst>
      <p:ext uri="{BB962C8B-B14F-4D97-AF65-F5344CB8AC3E}">
        <p14:creationId xmlns:p14="http://schemas.microsoft.com/office/powerpoint/2010/main" val="1591770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AD173E-C920-4FB9-952C-8B9E8573645C}" type="slidenum">
              <a:rPr lang="en-US" altLang="zh-CN"/>
              <a:pPr/>
              <a:t>12</a:t>
            </a:fld>
            <a:endParaRPr lang="en-US" altLang="zh-CN"/>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00443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肿瘤病毒起源这个理论失败了，那么肿瘤的起因到底是什么。。。</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13</a:t>
            </a:fld>
            <a:endParaRPr lang="zh-CN" altLang="en-US"/>
          </a:p>
        </p:txBody>
      </p:sp>
    </p:spTree>
    <p:extLst>
      <p:ext uri="{BB962C8B-B14F-4D97-AF65-F5344CB8AC3E}">
        <p14:creationId xmlns:p14="http://schemas.microsoft.com/office/powerpoint/2010/main" val="65446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Transduction vs transfection</a:t>
            </a:r>
            <a:r>
              <a:rPr lang="zh-CN" altLang="en-US" dirty="0" smtClean="0"/>
              <a:t>：</a:t>
            </a:r>
            <a:r>
              <a:rPr lang="en-US" altLang="zh-CN" dirty="0" smtClean="0"/>
              <a:t>virus based is</a:t>
            </a:r>
            <a:r>
              <a:rPr lang="en-US" altLang="zh-CN" baseline="0" dirty="0" smtClean="0"/>
              <a:t> transduction; DNA based is transfection; </a:t>
            </a:r>
            <a:r>
              <a:rPr lang="zh-CN" altLang="en-US" baseline="0" dirty="0" smtClean="0"/>
              <a:t>正常细胞对外源</a:t>
            </a:r>
            <a:r>
              <a:rPr lang="en-US" altLang="zh-CN" baseline="0" dirty="0" smtClean="0"/>
              <a:t>DNA</a:t>
            </a:r>
            <a:r>
              <a:rPr lang="zh-CN" altLang="en-US" baseline="0" dirty="0" smtClean="0"/>
              <a:t>有天然的抵抗性， 如何突破这个抵抗？？？</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15</a:t>
            </a:fld>
            <a:endParaRPr lang="zh-CN" altLang="en-US"/>
          </a:p>
        </p:txBody>
      </p:sp>
    </p:spTree>
    <p:extLst>
      <p:ext uri="{BB962C8B-B14F-4D97-AF65-F5344CB8AC3E}">
        <p14:creationId xmlns:p14="http://schemas.microsoft.com/office/powerpoint/2010/main" val="2814549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smtClean="0">
                <a:solidFill>
                  <a:schemeClr val="tx1"/>
                </a:solidFill>
                <a:effectLst/>
                <a:latin typeface="+mn-lt"/>
                <a:ea typeface="+mn-ea"/>
                <a:cs typeface="+mn-cs"/>
              </a:rPr>
              <a:t>Efficient delivery of mRNA vaccines will be key for their success and translation to the clinic. Among potential nonviral vectors, lipid nanoparticles are particularly promising.</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16</a:t>
            </a:fld>
            <a:endParaRPr lang="zh-CN" altLang="en-US"/>
          </a:p>
        </p:txBody>
      </p:sp>
    </p:spTree>
    <p:extLst>
      <p:ext uri="{BB962C8B-B14F-4D97-AF65-F5344CB8AC3E}">
        <p14:creationId xmlns:p14="http://schemas.microsoft.com/office/powerpoint/2010/main" val="3533324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7B4D52-ED1B-4F63-9543-B32C1296B09F}" type="slidenum">
              <a:rPr lang="en-US" altLang="zh-CN"/>
              <a:pPr/>
              <a:t>17</a:t>
            </a:fld>
            <a:endParaRPr lang="en-US" altLang="zh-CN"/>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75408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2B8E95-16F3-4B16-B194-40F788212FE9}" type="slidenum">
              <a:rPr lang="en-US" altLang="zh-CN"/>
              <a:pPr/>
              <a:t>20</a:t>
            </a:fld>
            <a:endParaRPr lang="en-US" altLang="zh-CN"/>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47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非常重要发现，先讲一下这个发现应用的一项技术：</a:t>
            </a:r>
            <a:r>
              <a:rPr lang="en-US" altLang="zh-CN" dirty="0" smtClean="0"/>
              <a:t>Southern</a:t>
            </a:r>
            <a:r>
              <a:rPr lang="zh-CN" altLang="en-US" dirty="0" smtClean="0"/>
              <a:t> </a:t>
            </a:r>
            <a:r>
              <a:rPr lang="en-US" altLang="zh-CN" dirty="0" smtClean="0"/>
              <a:t>Blot</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21</a:t>
            </a:fld>
            <a:endParaRPr lang="zh-CN" altLang="en-US"/>
          </a:p>
        </p:txBody>
      </p:sp>
    </p:spTree>
    <p:extLst>
      <p:ext uri="{BB962C8B-B14F-4D97-AF65-F5344CB8AC3E}">
        <p14:creationId xmlns:p14="http://schemas.microsoft.com/office/powerpoint/2010/main" val="3907468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非常重要发现，</a:t>
            </a:r>
            <a:r>
              <a:rPr lang="en-US" altLang="zh-CN" dirty="0" err="1" smtClean="0"/>
              <a:t>Ras</a:t>
            </a:r>
            <a:r>
              <a:rPr lang="en-US" altLang="zh-CN" dirty="0" smtClean="0"/>
              <a:t> oncogene </a:t>
            </a:r>
            <a:r>
              <a:rPr lang="zh-CN" altLang="en-US" dirty="0" smtClean="0"/>
              <a:t>在一系列的转染试验中被选择性保留，并且与病毒癌基因高度同源！</a:t>
            </a:r>
            <a:r>
              <a:rPr lang="en-US" altLang="zh-CN" dirty="0" smtClean="0"/>
              <a:t>Weinberg</a:t>
            </a:r>
            <a:r>
              <a:rPr lang="zh-CN" altLang="en-US" dirty="0" smtClean="0"/>
              <a:t> 实验室发现</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24</a:t>
            </a:fld>
            <a:endParaRPr lang="zh-CN" altLang="en-US"/>
          </a:p>
        </p:txBody>
      </p:sp>
    </p:spTree>
    <p:extLst>
      <p:ext uri="{BB962C8B-B14F-4D97-AF65-F5344CB8AC3E}">
        <p14:creationId xmlns:p14="http://schemas.microsoft.com/office/powerpoint/2010/main" val="844080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89BC10-0EBC-4470-AC31-AA412CC9F858}" type="slidenum">
              <a:rPr lang="en-US" altLang="zh-CN"/>
              <a:pPr/>
              <a:t>25</a:t>
            </a:fld>
            <a:endParaRPr lang="en-US" altLang="zh-CN"/>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70387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0AD491-7CF1-4C96-8A9E-3DEB61EA0AA5}" type="slidenum">
              <a:rPr lang="en-US" altLang="zh-CN"/>
              <a:pPr/>
              <a:t>28</a:t>
            </a:fld>
            <a:endParaRPr lang="en-US" altLang="zh-CN"/>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zh-CN" altLang="en-US" dirty="0" smtClean="0"/>
              <a:t>几乎所有重要的</a:t>
            </a:r>
            <a:r>
              <a:rPr lang="en-US" altLang="zh-CN" dirty="0" smtClean="0"/>
              <a:t>oncogene</a:t>
            </a:r>
            <a:r>
              <a:rPr lang="zh-CN" altLang="en-US" dirty="0" smtClean="0"/>
              <a:t>都在致癌的逆转录病毒中发现，经典的如</a:t>
            </a:r>
            <a:r>
              <a:rPr lang="en-US" altLang="zh-CN" dirty="0" err="1" smtClean="0"/>
              <a:t>myc</a:t>
            </a:r>
            <a:r>
              <a:rPr lang="en-US" altLang="zh-CN" dirty="0" smtClean="0"/>
              <a:t>, </a:t>
            </a:r>
            <a:r>
              <a:rPr lang="en-US" altLang="zh-CN" dirty="0" err="1" smtClean="0"/>
              <a:t>ras</a:t>
            </a:r>
            <a:r>
              <a:rPr lang="en-US" altLang="zh-CN" dirty="0" smtClean="0"/>
              <a:t>, </a:t>
            </a:r>
            <a:r>
              <a:rPr lang="en-US" altLang="zh-CN" dirty="0" err="1" smtClean="0"/>
              <a:t>erbB</a:t>
            </a:r>
            <a:r>
              <a:rPr lang="en-US" altLang="zh-CN" dirty="0" smtClean="0"/>
              <a:t>…</a:t>
            </a:r>
            <a:endParaRPr lang="zh-CN" altLang="zh-CN" dirty="0"/>
          </a:p>
        </p:txBody>
      </p:sp>
    </p:spTree>
    <p:extLst>
      <p:ext uri="{BB962C8B-B14F-4D97-AF65-F5344CB8AC3E}">
        <p14:creationId xmlns:p14="http://schemas.microsoft.com/office/powerpoint/2010/main" val="239489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D551B9-6DF6-4697-86AD-43FFF0559FCE}" type="slidenum">
              <a:rPr lang="en-US" altLang="zh-CN"/>
              <a:pPr/>
              <a:t>3</a:t>
            </a:fld>
            <a:endParaRPr lang="en-US" altLang="zh-CN"/>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r>
              <a:rPr lang="zh-CN" altLang="en-US" dirty="0" smtClean="0"/>
              <a:t>注意几乎所有这些快速致肿瘤病毒来源于非人的物种。。。</a:t>
            </a:r>
            <a:endParaRPr lang="en-US" altLang="zh-CN" dirty="0" smtClean="0"/>
          </a:p>
          <a:p>
            <a:r>
              <a:rPr lang="zh-CN" altLang="en-US" dirty="0" smtClean="0"/>
              <a:t>判定一个基因是不是</a:t>
            </a:r>
            <a:r>
              <a:rPr lang="en-US" altLang="zh-CN" dirty="0" smtClean="0"/>
              <a:t>oncogene</a:t>
            </a:r>
            <a:r>
              <a:rPr lang="zh-CN" altLang="en-US" dirty="0" smtClean="0"/>
              <a:t>的金标准之一：有没有发现携带该基因的致癌</a:t>
            </a:r>
            <a:r>
              <a:rPr lang="en-US" altLang="zh-CN" dirty="0" smtClean="0"/>
              <a:t>retrovirus</a:t>
            </a:r>
            <a:endParaRPr lang="zh-CN" altLang="zh-CN" dirty="0"/>
          </a:p>
        </p:txBody>
      </p:sp>
    </p:spTree>
    <p:extLst>
      <p:ext uri="{BB962C8B-B14F-4D97-AF65-F5344CB8AC3E}">
        <p14:creationId xmlns:p14="http://schemas.microsoft.com/office/powerpoint/2010/main" val="3418791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Myc</a:t>
            </a:r>
            <a:r>
              <a:rPr lang="zh-CN" altLang="en-US" dirty="0" smtClean="0"/>
              <a:t>是最强的诱发人类肿瘤的癌基因。</a:t>
            </a:r>
            <a:r>
              <a:rPr lang="en-US" altLang="zh-CN" dirty="0" err="1" smtClean="0"/>
              <a:t>Myc</a:t>
            </a:r>
            <a:r>
              <a:rPr lang="zh-CN" altLang="en-US" dirty="0" smtClean="0"/>
              <a:t>是</a:t>
            </a:r>
            <a:r>
              <a:rPr lang="en-US" altLang="zh-CN" sz="1200" dirty="0" err="1" smtClean="0">
                <a:latin typeface="Arial Unicode MS" panose="020B0604020202020204" pitchFamily="34" charset="-122"/>
                <a:ea typeface="Arial Unicode MS" panose="020B0604020202020204" pitchFamily="34" charset="-122"/>
                <a:cs typeface="Arial Unicode MS" panose="020B0604020202020204" pitchFamily="34" charset="-122"/>
              </a:rPr>
              <a:t>myelocytomatosis</a:t>
            </a:r>
            <a:r>
              <a:rPr lang="zh-CN" altLang="en-US" sz="1200" dirty="0" smtClean="0">
                <a:latin typeface="Arial Unicode MS" panose="020B0604020202020204" pitchFamily="34" charset="-122"/>
                <a:ea typeface="Arial Unicode MS" panose="020B0604020202020204" pitchFamily="34" charset="-122"/>
                <a:cs typeface="Arial Unicode MS" panose="020B0604020202020204" pitchFamily="34" charset="-122"/>
              </a:rPr>
              <a:t>的缩写，</a:t>
            </a:r>
            <a:r>
              <a:rPr lang="en-US" altLang="zh-CN" sz="1200" dirty="0" err="1" smtClean="0">
                <a:latin typeface="Arial Unicode MS" panose="020B0604020202020204" pitchFamily="34" charset="-122"/>
                <a:ea typeface="Arial Unicode MS" panose="020B0604020202020204" pitchFamily="34" charset="-122"/>
                <a:cs typeface="Arial Unicode MS" panose="020B0604020202020204" pitchFamily="34" charset="-122"/>
              </a:rPr>
              <a:t>myc</a:t>
            </a:r>
            <a:r>
              <a:rPr lang="zh-CN" altLang="en-US" sz="1200" dirty="0" smtClean="0">
                <a:latin typeface="Arial Unicode MS" panose="020B0604020202020204" pitchFamily="34" charset="-122"/>
                <a:ea typeface="Arial Unicode MS" panose="020B0604020202020204" pitchFamily="34" charset="-122"/>
                <a:cs typeface="Arial Unicode MS" panose="020B0604020202020204" pitchFamily="34" charset="-122"/>
              </a:rPr>
              <a:t>最早也是从致癌病毒中发现的。</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29</a:t>
            </a:fld>
            <a:endParaRPr lang="zh-CN" altLang="en-US"/>
          </a:p>
        </p:txBody>
      </p:sp>
    </p:spTree>
    <p:extLst>
      <p:ext uri="{BB962C8B-B14F-4D97-AF65-F5344CB8AC3E}">
        <p14:creationId xmlns:p14="http://schemas.microsoft.com/office/powerpoint/2010/main" val="836550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下一次课主要讲 </a:t>
            </a:r>
            <a:r>
              <a:rPr lang="en-US" altLang="zh-CN" dirty="0" err="1" smtClean="0"/>
              <a:t>erbB</a:t>
            </a:r>
            <a:r>
              <a:rPr lang="en-US" altLang="zh-CN" dirty="0" smtClean="0"/>
              <a:t> </a:t>
            </a:r>
            <a:r>
              <a:rPr lang="zh-CN" altLang="en-US" dirty="0" smtClean="0"/>
              <a:t>这个</a:t>
            </a:r>
            <a:r>
              <a:rPr lang="en-US" altLang="zh-CN" dirty="0" smtClean="0"/>
              <a:t>oncogene</a:t>
            </a:r>
            <a:r>
              <a:rPr lang="zh-CN" altLang="en-US" dirty="0" smtClean="0"/>
              <a:t>致癌的分子机理</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30</a:t>
            </a:fld>
            <a:endParaRPr lang="zh-CN" altLang="en-US"/>
          </a:p>
        </p:txBody>
      </p:sp>
    </p:spTree>
    <p:extLst>
      <p:ext uri="{BB962C8B-B14F-4D97-AF65-F5344CB8AC3E}">
        <p14:creationId xmlns:p14="http://schemas.microsoft.com/office/powerpoint/2010/main" val="704437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C651C1-3791-4ED9-B8E8-AAF47CF0885F}" type="slidenum">
              <a:rPr lang="en-US" altLang="zh-CN"/>
              <a:pPr/>
              <a:t>31</a:t>
            </a:fld>
            <a:endParaRPr lang="en-US" altLang="zh-CN"/>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84777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A17DCD-361C-4B18-832D-28F620FDE009}" type="slidenum">
              <a:rPr lang="en-US" altLang="zh-CN"/>
              <a:pPr/>
              <a:t>32</a:t>
            </a:fld>
            <a:endParaRPr lang="en-US" altLang="zh-CN"/>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44956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B9783-9BBD-4C48-8314-23FF4D8A3286}" type="slidenum">
              <a:rPr lang="en-US" altLang="zh-CN"/>
              <a:pPr/>
              <a:t>33</a:t>
            </a:fld>
            <a:endParaRPr lang="en-US" altLang="zh-CN"/>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r>
              <a:rPr lang="zh-CN" altLang="en-US" dirty="0" smtClean="0"/>
              <a:t>临床研究经常使用到的统计表现方法</a:t>
            </a:r>
            <a:endParaRPr lang="zh-CN" altLang="zh-CN" dirty="0"/>
          </a:p>
        </p:txBody>
      </p:sp>
    </p:spTree>
    <p:extLst>
      <p:ext uri="{BB962C8B-B14F-4D97-AF65-F5344CB8AC3E}">
        <p14:creationId xmlns:p14="http://schemas.microsoft.com/office/powerpoint/2010/main" val="4242880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6ACF04-3BCE-441F-BDD2-ADAF343EDD54}" type="slidenum">
              <a:rPr lang="en-US" altLang="zh-CN"/>
              <a:pPr/>
              <a:t>34</a:t>
            </a:fld>
            <a:endParaRPr lang="en-US" altLang="zh-CN"/>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r>
              <a:rPr lang="en-US" altLang="zh-CN" dirty="0" smtClean="0"/>
              <a:t>FISH</a:t>
            </a:r>
            <a:r>
              <a:rPr lang="zh-CN" altLang="en-US" dirty="0" smtClean="0"/>
              <a:t>的大概原理介绍，操作方法。。。</a:t>
            </a:r>
            <a:endParaRPr lang="zh-CN" altLang="zh-CN" dirty="0"/>
          </a:p>
        </p:txBody>
      </p:sp>
    </p:spTree>
    <p:extLst>
      <p:ext uri="{BB962C8B-B14F-4D97-AF65-F5344CB8AC3E}">
        <p14:creationId xmlns:p14="http://schemas.microsoft.com/office/powerpoint/2010/main" val="2906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7C8AC8-DA84-4A3B-9124-B0F31DF7A6E4}" type="slidenum">
              <a:rPr lang="en-US" altLang="zh-CN"/>
              <a:pPr/>
              <a:t>35</a:t>
            </a:fld>
            <a:endParaRPr lang="en-US" altLang="zh-CN"/>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r>
              <a:rPr lang="zh-CN" altLang="en-US" dirty="0" smtClean="0"/>
              <a:t>肿瘤中实际扩增的情况，要大于</a:t>
            </a:r>
            <a:r>
              <a:rPr lang="en-US" altLang="zh-CN" dirty="0" err="1" smtClean="0"/>
              <a:t>erbB</a:t>
            </a:r>
            <a:r>
              <a:rPr lang="zh-CN" altLang="en-US" dirty="0" smtClean="0"/>
              <a:t>这一个基因</a:t>
            </a:r>
            <a:r>
              <a:rPr lang="en-US" altLang="zh-CN" dirty="0" smtClean="0"/>
              <a:t>, </a:t>
            </a:r>
            <a:r>
              <a:rPr lang="zh-CN" altLang="en-US" dirty="0" smtClean="0"/>
              <a:t>基因组拷贝数变异（</a:t>
            </a:r>
            <a:r>
              <a:rPr lang="en-US" altLang="zh-CN" dirty="0" smtClean="0"/>
              <a:t>copy number variation</a:t>
            </a:r>
            <a:r>
              <a:rPr lang="zh-CN" altLang="en-US" dirty="0" smtClean="0"/>
              <a:t>）的一个实例。</a:t>
            </a:r>
            <a:endParaRPr lang="zh-CN" altLang="zh-CN" dirty="0"/>
          </a:p>
        </p:txBody>
      </p:sp>
    </p:spTree>
    <p:extLst>
      <p:ext uri="{BB962C8B-B14F-4D97-AF65-F5344CB8AC3E}">
        <p14:creationId xmlns:p14="http://schemas.microsoft.com/office/powerpoint/2010/main" val="61268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87E67D-8EE1-4454-934C-4FBD4573276A}" type="slidenum">
              <a:rPr lang="en-US" altLang="zh-CN"/>
              <a:pPr/>
              <a:t>36</a:t>
            </a:fld>
            <a:endParaRPr lang="en-US" altLang="zh-CN"/>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r>
              <a:rPr lang="zh-CN" altLang="en-US" dirty="0" smtClean="0"/>
              <a:t>肿瘤异质性，不同肿瘤有不同扩增、删剪染色体</a:t>
            </a:r>
            <a:r>
              <a:rPr lang="en-US" altLang="zh-CN" dirty="0" smtClean="0"/>
              <a:t>DNA</a:t>
            </a:r>
            <a:r>
              <a:rPr lang="zh-CN" altLang="en-US" dirty="0" smtClean="0"/>
              <a:t>区域。拷贝数变异（</a:t>
            </a:r>
            <a:r>
              <a:rPr lang="en-US" altLang="zh-CN" dirty="0" smtClean="0"/>
              <a:t>copy number variation</a:t>
            </a:r>
            <a:r>
              <a:rPr lang="zh-CN" altLang="en-US" dirty="0" smtClean="0"/>
              <a:t>）是肿瘤基因组研究的一个难点，很多明显的问题未解决！</a:t>
            </a:r>
            <a:endParaRPr lang="zh-CN" altLang="zh-CN" dirty="0"/>
          </a:p>
        </p:txBody>
      </p:sp>
    </p:spTree>
    <p:extLst>
      <p:ext uri="{BB962C8B-B14F-4D97-AF65-F5344CB8AC3E}">
        <p14:creationId xmlns:p14="http://schemas.microsoft.com/office/powerpoint/2010/main" val="3763747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E2F5ED-A882-4711-8AFD-A0BD3023E048}" type="slidenum">
              <a:rPr lang="en-US" altLang="zh-CN"/>
              <a:pPr/>
              <a:t>39</a:t>
            </a:fld>
            <a:endParaRPr lang="en-US" altLang="zh-CN"/>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612621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4CAA1C-A999-4324-9E70-AC9981F347AA}" type="slidenum">
              <a:rPr lang="en-US" altLang="zh-CN"/>
              <a:pPr/>
              <a:t>40</a:t>
            </a:fld>
            <a:endParaRPr lang="en-US" altLang="zh-CN"/>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古老、过时的方法</a:t>
            </a:r>
          </a:p>
          <a:p>
            <a:endParaRPr lang="zh-CN" altLang="zh-CN" dirty="0"/>
          </a:p>
        </p:txBody>
      </p:sp>
    </p:spTree>
    <p:extLst>
      <p:ext uri="{BB962C8B-B14F-4D97-AF65-F5344CB8AC3E}">
        <p14:creationId xmlns:p14="http://schemas.microsoft.com/office/powerpoint/2010/main" val="1905928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EF60A1-651F-4D26-A745-D3026B27F0F9}" type="slidenum">
              <a:rPr lang="en-US" altLang="zh-CN"/>
              <a:pPr/>
              <a:t>4</a:t>
            </a:fld>
            <a:endParaRPr lang="en-US" altLang="zh-CN"/>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271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899F39-5E9B-4322-868E-850AA33FCDDB}" type="slidenum">
              <a:rPr lang="en-US" altLang="zh-CN"/>
              <a:pPr/>
              <a:t>41</a:t>
            </a:fld>
            <a:endParaRPr lang="en-US" altLang="zh-CN"/>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31504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依据试验结果进行的推测</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43</a:t>
            </a:fld>
            <a:endParaRPr lang="zh-CN" altLang="en-US"/>
          </a:p>
        </p:txBody>
      </p:sp>
    </p:spTree>
    <p:extLst>
      <p:ext uri="{BB962C8B-B14F-4D97-AF65-F5344CB8AC3E}">
        <p14:creationId xmlns:p14="http://schemas.microsoft.com/office/powerpoint/2010/main" val="1589120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61398A-6A20-4A6E-8D0C-D10BDBD93BC7}" type="slidenum">
              <a:rPr lang="en-US" altLang="zh-CN"/>
              <a:pPr/>
              <a:t>45</a:t>
            </a:fld>
            <a:endParaRPr lang="en-US" altLang="zh-CN"/>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Goal of Cancer genomics study:  separate cancer driving mutation from passenger mutation. </a:t>
            </a:r>
            <a:endParaRPr lang="zh-CN" altLang="zh-CN" dirty="0"/>
          </a:p>
        </p:txBody>
      </p:sp>
    </p:spTree>
    <p:extLst>
      <p:ext uri="{BB962C8B-B14F-4D97-AF65-F5344CB8AC3E}">
        <p14:creationId xmlns:p14="http://schemas.microsoft.com/office/powerpoint/2010/main" val="21619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5BD361-B32A-46CB-B1E2-FD5914988889}" type="slidenum">
              <a:rPr lang="en-US" altLang="zh-CN"/>
              <a:pPr/>
              <a:t>46</a:t>
            </a:fld>
            <a:endParaRPr lang="en-US" altLang="zh-CN"/>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84277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0BE251-1D57-4E58-8DF3-87770F542112}" type="slidenum">
              <a:rPr lang="en-US" altLang="zh-CN"/>
              <a:pPr/>
              <a:t>50</a:t>
            </a:fld>
            <a:endParaRPr lang="en-US" altLang="zh-CN"/>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08596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DF33B9-2B2C-4C26-BF66-E025143A369F}" type="slidenum">
              <a:rPr lang="en-US" altLang="zh-CN"/>
              <a:pPr/>
              <a:t>51</a:t>
            </a:fld>
            <a:endParaRPr lang="en-US" altLang="zh-CN"/>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84764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F5C246-AE7C-4CF8-AE66-6D12B531FB1E}" type="slidenum">
              <a:rPr lang="en-US" altLang="zh-CN"/>
              <a:pPr/>
              <a:t>52</a:t>
            </a:fld>
            <a:endParaRPr lang="en-US" altLang="zh-CN"/>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66841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E3BB0B-5A87-4420-AFBF-B114E45CDC8E}" type="slidenum">
              <a:rPr lang="en-US" altLang="zh-CN"/>
              <a:pPr/>
              <a:t>54</a:t>
            </a:fld>
            <a:endParaRPr lang="en-US" altLang="zh-CN"/>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19460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主要发病人群是小孩，成人少见。</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55</a:t>
            </a:fld>
            <a:endParaRPr lang="zh-CN" altLang="en-US"/>
          </a:p>
        </p:txBody>
      </p:sp>
    </p:spTree>
    <p:extLst>
      <p:ext uri="{BB962C8B-B14F-4D97-AF65-F5344CB8AC3E}">
        <p14:creationId xmlns:p14="http://schemas.microsoft.com/office/powerpoint/2010/main" val="2514211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solidFill>
                  <a:srgbClr val="FF0000"/>
                </a:solidFill>
                <a:latin typeface="UtopiaStd-Regular"/>
              </a:rPr>
              <a:t>Epstein–Barr virus </a:t>
            </a:r>
            <a:r>
              <a:rPr lang="zh-CN" altLang="en-US" sz="1200" dirty="0" smtClean="0">
                <a:solidFill>
                  <a:srgbClr val="FF0000"/>
                </a:solidFill>
                <a:latin typeface="UtopiaStd-Regular"/>
              </a:rPr>
              <a:t>（</a:t>
            </a:r>
            <a:r>
              <a:rPr lang="en-US" altLang="zh-CN" sz="1200" dirty="0" smtClean="0">
                <a:solidFill>
                  <a:srgbClr val="FF0000"/>
                </a:solidFill>
                <a:latin typeface="UtopiaStd-Regular"/>
              </a:rPr>
              <a:t>EBV</a:t>
            </a:r>
            <a:r>
              <a:rPr lang="zh-CN" altLang="en-US" sz="1200" dirty="0" smtClean="0">
                <a:solidFill>
                  <a:srgbClr val="FF0000"/>
                </a:solidFill>
                <a:latin typeface="UtopiaStd-Regular"/>
              </a:rPr>
              <a:t>）</a:t>
            </a:r>
            <a:r>
              <a:rPr lang="en-US" altLang="zh-CN" sz="1200" b="0" i="0" kern="1200" dirty="0" smtClean="0">
                <a:solidFill>
                  <a:schemeClr val="tx1"/>
                </a:solidFill>
                <a:effectLst/>
                <a:latin typeface="+mn-lt"/>
                <a:ea typeface="+mn-ea"/>
                <a:cs typeface="+mn-cs"/>
              </a:rPr>
              <a:t> is one of the most common human viruses. EBV is found all over the world. Most people get infected with EBV at some point in their lives. EBV is about 122–180 nm in diameter and is composed of a double helix of deoxyribonucleic acid (DNA) which contains about 172,000 base pairs encoding 85 genes.</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56</a:t>
            </a:fld>
            <a:endParaRPr lang="zh-CN" altLang="en-US"/>
          </a:p>
        </p:txBody>
      </p:sp>
    </p:spTree>
    <p:extLst>
      <p:ext uri="{BB962C8B-B14F-4D97-AF65-F5344CB8AC3E}">
        <p14:creationId xmlns:p14="http://schemas.microsoft.com/office/powerpoint/2010/main" val="364115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本章有三个重要的实验</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5</a:t>
            </a:fld>
            <a:endParaRPr lang="zh-CN" altLang="en-US"/>
          </a:p>
        </p:txBody>
      </p:sp>
    </p:spTree>
    <p:extLst>
      <p:ext uri="{BB962C8B-B14F-4D97-AF65-F5344CB8AC3E}">
        <p14:creationId xmlns:p14="http://schemas.microsoft.com/office/powerpoint/2010/main" val="2413655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BE033-942D-41FA-962F-1884800E12A9}" type="slidenum">
              <a:rPr lang="en-US" altLang="zh-CN"/>
              <a:pPr/>
              <a:t>57</a:t>
            </a:fld>
            <a:endParaRPr lang="en-US" altLang="zh-CN"/>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zh-CN" dirty="0" smtClean="0"/>
              <a:t>Of all cancers involving the same class of blood cell, 2.3% of cases are </a:t>
            </a:r>
            <a:r>
              <a:rPr lang="en-US" altLang="zh-CN" dirty="0" err="1" smtClean="0"/>
              <a:t>Burkitt</a:t>
            </a:r>
            <a:r>
              <a:rPr lang="en-US" altLang="zh-CN" dirty="0" smtClean="0"/>
              <a:t> lymphoma. Epstein-Barr virus infection is strongly correlated with this cancer</a:t>
            </a:r>
            <a:endParaRPr lang="zh-CN" altLang="zh-CN" dirty="0"/>
          </a:p>
        </p:txBody>
      </p:sp>
    </p:spTree>
    <p:extLst>
      <p:ext uri="{BB962C8B-B14F-4D97-AF65-F5344CB8AC3E}">
        <p14:creationId xmlns:p14="http://schemas.microsoft.com/office/powerpoint/2010/main" val="1135918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3A4CC7-4FDC-4791-BF11-B1582EE74C58}" type="slidenum">
              <a:rPr lang="en-US" altLang="zh-CN"/>
              <a:pPr/>
              <a:t>58</a:t>
            </a:fld>
            <a:endParaRPr lang="en-US" altLang="zh-CN"/>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387973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56866-2C77-4786-AC84-4716F9048954}" type="slidenum">
              <a:rPr lang="en-US" altLang="zh-CN"/>
              <a:pPr/>
              <a:t>59</a:t>
            </a:fld>
            <a:endParaRPr lang="en-US" altLang="zh-CN"/>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zh-CN" altLang="en-US" dirty="0" smtClean="0"/>
              <a:t>为什么Ｉｇ区域容易发生断裂？</a:t>
            </a:r>
            <a:endParaRPr lang="zh-CN" altLang="zh-CN" dirty="0"/>
          </a:p>
        </p:txBody>
      </p:sp>
    </p:spTree>
    <p:extLst>
      <p:ext uri="{BB962C8B-B14F-4D97-AF65-F5344CB8AC3E}">
        <p14:creationId xmlns:p14="http://schemas.microsoft.com/office/powerpoint/2010/main" val="3452241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319FB0-6823-41B0-828C-C0C72FCDF903}" type="slidenum">
              <a:rPr lang="en-US" altLang="zh-CN"/>
              <a:pPr/>
              <a:t>60</a:t>
            </a:fld>
            <a:endParaRPr lang="en-US" altLang="zh-CN"/>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r>
              <a:rPr lang="zh-CN" altLang="en-US" dirty="0" smtClean="0"/>
              <a:t>在以前，所有的的肿瘤相关</a:t>
            </a:r>
            <a:r>
              <a:rPr lang="en-US" altLang="zh-CN" dirty="0" smtClean="0"/>
              <a:t>chromosome translocation</a:t>
            </a:r>
            <a:r>
              <a:rPr lang="zh-CN" altLang="en-US" dirty="0" smtClean="0"/>
              <a:t>发生在血液肿瘤，十年前发现的</a:t>
            </a:r>
            <a:r>
              <a:rPr lang="en-US" altLang="zh-CN" dirty="0" smtClean="0"/>
              <a:t>ERG</a:t>
            </a:r>
            <a:r>
              <a:rPr lang="zh-CN" altLang="en-US" dirty="0" smtClean="0"/>
              <a:t>基因在前列腺癌</a:t>
            </a:r>
            <a:r>
              <a:rPr lang="en-US" altLang="zh-CN" dirty="0" smtClean="0"/>
              <a:t>chromosome translocation</a:t>
            </a:r>
            <a:r>
              <a:rPr lang="zh-CN" altLang="en-US" dirty="0" smtClean="0"/>
              <a:t>是第一例 </a:t>
            </a:r>
            <a:r>
              <a:rPr lang="en-US" altLang="zh-CN" dirty="0" smtClean="0"/>
              <a:t>solid tumor case. </a:t>
            </a:r>
            <a:endParaRPr lang="zh-CN" altLang="zh-CN" dirty="0"/>
          </a:p>
        </p:txBody>
      </p:sp>
    </p:spTree>
    <p:extLst>
      <p:ext uri="{BB962C8B-B14F-4D97-AF65-F5344CB8AC3E}">
        <p14:creationId xmlns:p14="http://schemas.microsoft.com/office/powerpoint/2010/main" val="244177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1BBBAB-34C2-41F5-AF60-D8E8928F21B1}" type="slidenum">
              <a:rPr lang="en-US" altLang="zh-CN"/>
              <a:pPr/>
              <a:t>63</a:t>
            </a:fld>
            <a:endParaRPr lang="en-US" altLang="zh-CN"/>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r>
              <a:rPr lang="en-US" altLang="zh-CN" dirty="0" err="1" smtClean="0"/>
              <a:t>erbB</a:t>
            </a:r>
            <a:r>
              <a:rPr lang="en-US" altLang="zh-CN" dirty="0" smtClean="0"/>
              <a:t> </a:t>
            </a:r>
            <a:r>
              <a:rPr lang="zh-CN" altLang="en-US" dirty="0" smtClean="0"/>
              <a:t>是这类突变代表，后面章节提到</a:t>
            </a:r>
            <a:endParaRPr lang="zh-CN" altLang="zh-CN" dirty="0"/>
          </a:p>
        </p:txBody>
      </p:sp>
    </p:spTree>
    <p:extLst>
      <p:ext uri="{BB962C8B-B14F-4D97-AF65-F5344CB8AC3E}">
        <p14:creationId xmlns:p14="http://schemas.microsoft.com/office/powerpoint/2010/main" val="971478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一提到</a:t>
            </a:r>
            <a:r>
              <a:rPr lang="en-US" altLang="zh-CN" dirty="0" smtClean="0"/>
              <a:t>CML</a:t>
            </a:r>
            <a:r>
              <a:rPr lang="zh-CN" altLang="en-US" dirty="0" smtClean="0"/>
              <a:t>，我们就想到经典的肿瘤靶向治疗案例 </a:t>
            </a:r>
            <a:r>
              <a:rPr lang="en-US" altLang="zh-CN" dirty="0" err="1" smtClean="0"/>
              <a:t>imatinib</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64</a:t>
            </a:fld>
            <a:endParaRPr lang="zh-CN" altLang="en-US"/>
          </a:p>
        </p:txBody>
      </p:sp>
    </p:spTree>
    <p:extLst>
      <p:ext uri="{BB962C8B-B14F-4D97-AF65-F5344CB8AC3E}">
        <p14:creationId xmlns:p14="http://schemas.microsoft.com/office/powerpoint/2010/main" val="964158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183584-8CBF-445E-88B0-7522B159676E}" type="slidenum">
              <a:rPr lang="en-US" altLang="zh-CN"/>
              <a:pPr/>
              <a:t>65</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4563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6785CD-F9FB-43DA-BF28-EC826A4C7659}" type="slidenum">
              <a:rPr lang="en-US" altLang="zh-CN"/>
              <a:pPr/>
              <a:t>66</a:t>
            </a:fld>
            <a:endParaRPr lang="en-US" altLang="zh-CN"/>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23250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5F4D4-5F10-4BD0-824E-EA5DD63F2F53}" type="slidenum">
              <a:rPr lang="en-US" altLang="zh-CN"/>
              <a:pPr/>
              <a:t>67</a:t>
            </a:fld>
            <a:endParaRPr lang="en-US" altLang="zh-CN"/>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zh-CN" altLang="en-US" dirty="0" smtClean="0"/>
              <a:t>关注　ｂｃｒ／ａｂｌ和　Ｐｍｌ／ＲＡＲＡ经典代表</a:t>
            </a:r>
            <a:r>
              <a:rPr lang="en-US" altLang="zh-CN" dirty="0" smtClean="0"/>
              <a:t>, </a:t>
            </a:r>
            <a:r>
              <a:rPr lang="zh-CN" altLang="en-US" dirty="0" smtClean="0"/>
              <a:t>后者关注上海血研所的研究结果</a:t>
            </a:r>
            <a:endParaRPr lang="zh-CN" altLang="zh-CN" dirty="0"/>
          </a:p>
        </p:txBody>
      </p:sp>
    </p:spTree>
    <p:extLst>
      <p:ext uri="{BB962C8B-B14F-4D97-AF65-F5344CB8AC3E}">
        <p14:creationId xmlns:p14="http://schemas.microsoft.com/office/powerpoint/2010/main" val="246648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所有途径的共性：基因组</a:t>
            </a:r>
            <a:r>
              <a:rPr lang="en-US" altLang="zh-CN" dirty="0" smtClean="0"/>
              <a:t>DNA</a:t>
            </a:r>
            <a:r>
              <a:rPr lang="zh-CN" altLang="en-US" dirty="0" smtClean="0"/>
              <a:t>变异是主因；</a:t>
            </a:r>
            <a:endParaRPr lang="en-US" altLang="zh-CN" dirty="0" smtClean="0"/>
          </a:p>
          <a:p>
            <a:r>
              <a:rPr lang="en-US" altLang="zh-CN" dirty="0" smtClean="0"/>
              <a:t>DNA </a:t>
            </a:r>
            <a:r>
              <a:rPr lang="zh-CN" altLang="en-US" dirty="0" smtClean="0"/>
              <a:t>变异又可归纳为两类：简单的点突变，复杂的基因拷贝数变异，染色体易位等。</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69</a:t>
            </a:fld>
            <a:endParaRPr lang="zh-CN" altLang="en-US"/>
          </a:p>
        </p:txBody>
      </p:sp>
    </p:spTree>
    <p:extLst>
      <p:ext uri="{BB962C8B-B14F-4D97-AF65-F5344CB8AC3E}">
        <p14:creationId xmlns:p14="http://schemas.microsoft.com/office/powerpoint/2010/main" val="3267745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命名规则</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6</a:t>
            </a:fld>
            <a:endParaRPr lang="zh-CN" altLang="en-US"/>
          </a:p>
        </p:txBody>
      </p:sp>
    </p:spTree>
    <p:extLst>
      <p:ext uri="{BB962C8B-B14F-4D97-AF65-F5344CB8AC3E}">
        <p14:creationId xmlns:p14="http://schemas.microsoft.com/office/powerpoint/2010/main" val="2163338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上节课讲了细胞培养常识，</a:t>
            </a:r>
            <a:r>
              <a:rPr lang="en-US" altLang="zh-CN" dirty="0" smtClean="0"/>
              <a:t>DMEM</a:t>
            </a:r>
            <a:r>
              <a:rPr lang="zh-CN" altLang="en-US" dirty="0" smtClean="0"/>
              <a:t>是什么？</a:t>
            </a:r>
            <a:r>
              <a:rPr lang="en-US" altLang="zh-CN" dirty="0" smtClean="0"/>
              <a:t>FBS</a:t>
            </a:r>
            <a:r>
              <a:rPr lang="zh-CN" altLang="en-US" dirty="0" smtClean="0"/>
              <a:t>作用是什么？</a:t>
            </a:r>
            <a:r>
              <a:rPr lang="en-US" altLang="zh-CN" dirty="0" smtClean="0"/>
              <a:t>5%CO2</a:t>
            </a:r>
            <a:r>
              <a:rPr lang="zh-CN" altLang="en-US" dirty="0" smtClean="0"/>
              <a:t>作用是什么？ 这节课讲以下几种试验技术。。。</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7</a:t>
            </a:fld>
            <a:endParaRPr lang="zh-CN" altLang="en-US"/>
          </a:p>
        </p:txBody>
      </p:sp>
    </p:spTree>
    <p:extLst>
      <p:ext uri="{BB962C8B-B14F-4D97-AF65-F5344CB8AC3E}">
        <p14:creationId xmlns:p14="http://schemas.microsoft.com/office/powerpoint/2010/main" val="2687840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1966</a:t>
            </a:r>
            <a:r>
              <a:rPr lang="zh-CN" altLang="en-US" dirty="0" smtClean="0"/>
              <a:t>年</a:t>
            </a:r>
            <a:r>
              <a:rPr lang="en-US" altLang="zh-CN" dirty="0" smtClean="0"/>
              <a:t>Rous</a:t>
            </a:r>
            <a:r>
              <a:rPr lang="zh-CN" altLang="en-US" dirty="0" smtClean="0"/>
              <a:t>拿到诺贝尔奖后</a:t>
            </a:r>
            <a:r>
              <a:rPr lang="en-US" altLang="zh-CN" dirty="0" smtClean="0"/>
              <a:t>,</a:t>
            </a:r>
            <a:r>
              <a:rPr lang="zh-CN" altLang="en-US" dirty="0" smtClean="0"/>
              <a:t>  学术界的主流观点认为病毒，尤其是逆转录病毒，是肿瘤发生的关键因素。现在我们知道这个观点基本错误</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8</a:t>
            </a:fld>
            <a:endParaRPr lang="zh-CN" altLang="en-US"/>
          </a:p>
        </p:txBody>
      </p:sp>
    </p:spTree>
    <p:extLst>
      <p:ext uri="{BB962C8B-B14F-4D97-AF65-F5344CB8AC3E}">
        <p14:creationId xmlns:p14="http://schemas.microsoft.com/office/powerpoint/2010/main" val="2424780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第一章讲到人基因组中超过</a:t>
            </a:r>
            <a:r>
              <a:rPr lang="en-US" altLang="zh-CN" dirty="0" smtClean="0"/>
              <a:t>90%</a:t>
            </a:r>
            <a:r>
              <a:rPr lang="zh-CN" altLang="en-US" dirty="0" smtClean="0"/>
              <a:t>的序列不编码，有约</a:t>
            </a:r>
            <a:r>
              <a:rPr lang="en-US" altLang="zh-CN" dirty="0" smtClean="0"/>
              <a:t>8%</a:t>
            </a:r>
            <a:r>
              <a:rPr lang="zh-CN" altLang="en-US" dirty="0" smtClean="0"/>
              <a:t>的序列是以前病毒感染留下的序列</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9</a:t>
            </a:fld>
            <a:endParaRPr lang="zh-CN" altLang="en-US"/>
          </a:p>
        </p:txBody>
      </p:sp>
    </p:spTree>
    <p:extLst>
      <p:ext uri="{BB962C8B-B14F-4D97-AF65-F5344CB8AC3E}">
        <p14:creationId xmlns:p14="http://schemas.microsoft.com/office/powerpoint/2010/main" val="3029981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FA94DBE-1209-4156-960B-F19B4B2C9060}" type="slidenum">
              <a:rPr lang="zh-CN" altLang="en-US" smtClean="0"/>
              <a:t>10</a:t>
            </a:fld>
            <a:endParaRPr lang="zh-CN" altLang="en-US"/>
          </a:p>
        </p:txBody>
      </p:sp>
    </p:spTree>
    <p:extLst>
      <p:ext uri="{BB962C8B-B14F-4D97-AF65-F5344CB8AC3E}">
        <p14:creationId xmlns:p14="http://schemas.microsoft.com/office/powerpoint/2010/main" val="3931100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162481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3542632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2394681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716276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1140648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896196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97219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3410449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68971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343750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D7E4681-642B-4899-805D-E9679D1923EE}" type="datetimeFigureOut">
              <a:rPr lang="zh-CN" altLang="en-US" smtClean="0"/>
              <a:t>2023/10/20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1285191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E4681-642B-4899-805D-E9679D1923EE}" type="datetimeFigureOut">
              <a:rPr lang="zh-CN" altLang="en-US" smtClean="0"/>
              <a:t>2023/10/20 Friday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5E6C4-3C05-49E8-93E1-40E31256B6EC}" type="slidenum">
              <a:rPr lang="zh-CN" altLang="en-US" smtClean="0"/>
              <a:t>‹#›</a:t>
            </a:fld>
            <a:endParaRPr lang="zh-CN" altLang="en-US"/>
          </a:p>
        </p:txBody>
      </p:sp>
    </p:spTree>
    <p:extLst>
      <p:ext uri="{BB962C8B-B14F-4D97-AF65-F5344CB8AC3E}">
        <p14:creationId xmlns:p14="http://schemas.microsoft.com/office/powerpoint/2010/main" val="57747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iposome" TargetMode="External"/><Relationship Id="rId7" Type="http://schemas.openxmlformats.org/officeDocument/2006/relationships/hyperlink" Target="https://en.wikipedia.org/wiki/Ion"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en.wikipedia.org/wiki/Phospholipid_bilayer" TargetMode="External"/><Relationship Id="rId5" Type="http://schemas.openxmlformats.org/officeDocument/2006/relationships/hyperlink" Target="https://en.wikipedia.org/wiki/Cell_membrane" TargetMode="External"/><Relationship Id="rId4" Type="http://schemas.openxmlformats.org/officeDocument/2006/relationships/hyperlink" Target="https://en.wikipedia.org/wiki/Vesicle_(biolog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ncbi.nlm.nih.gov/pubmed/?term=Parada%20LF%5bAuthor%5d&amp;cauthor=true&amp;cauthor_uid=6283357" TargetMode="External"/><Relationship Id="rId2" Type="http://schemas.openxmlformats.org/officeDocument/2006/relationships/hyperlink" Target="https://www.ncbi.nlm.nih.gov/pubmed/6283357" TargetMode="External"/><Relationship Id="rId1" Type="http://schemas.openxmlformats.org/officeDocument/2006/relationships/slideLayout" Target="../slideLayouts/slideLayout7.xml"/><Relationship Id="rId6" Type="http://schemas.openxmlformats.org/officeDocument/2006/relationships/hyperlink" Target="https://www.ncbi.nlm.nih.gov/pubmed/?term=Weinberg%20RA%5bAuthor%5d&amp;cauthor=true&amp;cauthor_uid=6283357" TargetMode="External"/><Relationship Id="rId5" Type="http://schemas.openxmlformats.org/officeDocument/2006/relationships/hyperlink" Target="https://www.ncbi.nlm.nih.gov/pubmed/?term=Shih%20C%5bAuthor%5d&amp;cauthor=true&amp;cauthor_uid=6283357" TargetMode="External"/><Relationship Id="rId4" Type="http://schemas.openxmlformats.org/officeDocument/2006/relationships/hyperlink" Target="https://www.ncbi.nlm.nih.gov/pubmed/?term=Tabin%20CJ%5bAuthor%5d&amp;cauthor=true&amp;cauthor_uid=628335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www.ncbi.nlm.nih.gov/pubmed/23348506" TargetMode="External"/><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3354" y="1234440"/>
            <a:ext cx="6568658" cy="1754326"/>
          </a:xfrm>
          <a:prstGeom prst="rect">
            <a:avLst/>
          </a:prstGeom>
          <a:noFill/>
        </p:spPr>
        <p:txBody>
          <a:bodyPr wrap="none" rtlCol="0">
            <a:spAutoFit/>
          </a:bodyPr>
          <a:lstStyle/>
          <a:p>
            <a:pPr algn="ctr">
              <a:lnSpc>
                <a:spcPct val="150000"/>
              </a:lnSpc>
            </a:pPr>
            <a:r>
              <a:rPr lang="en-US" altLang="zh-CN" sz="3600" b="1" dirty="0" smtClean="0"/>
              <a:t>Lecture 4: </a:t>
            </a:r>
          </a:p>
          <a:p>
            <a:pPr algn="ctr">
              <a:lnSpc>
                <a:spcPct val="150000"/>
              </a:lnSpc>
            </a:pPr>
            <a:r>
              <a:rPr lang="en-US" altLang="zh-CN" sz="3600" b="1" dirty="0" smtClean="0">
                <a:solidFill>
                  <a:srgbClr val="FF0000"/>
                </a:solidFill>
              </a:rPr>
              <a:t>Cellular Oncogenes</a:t>
            </a:r>
            <a:r>
              <a:rPr lang="zh-CN" altLang="en-US" sz="3600" b="1" dirty="0" smtClean="0">
                <a:solidFill>
                  <a:srgbClr val="FF0000"/>
                </a:solidFill>
              </a:rPr>
              <a:t> </a:t>
            </a:r>
            <a:r>
              <a:rPr lang="en-US" altLang="zh-CN" sz="3600" b="1" dirty="0" smtClean="0">
                <a:solidFill>
                  <a:srgbClr val="FF0000"/>
                </a:solidFill>
              </a:rPr>
              <a:t>(</a:t>
            </a:r>
            <a:r>
              <a:rPr lang="zh-CN" altLang="en-US" sz="3600" b="1" dirty="0" smtClean="0">
                <a:solidFill>
                  <a:srgbClr val="FF0000"/>
                </a:solidFill>
              </a:rPr>
              <a:t>细胞癌基因</a:t>
            </a:r>
            <a:r>
              <a:rPr lang="en-US" altLang="zh-CN" sz="3600" b="1" dirty="0" smtClean="0">
                <a:solidFill>
                  <a:srgbClr val="FF0000"/>
                </a:solidFill>
              </a:rPr>
              <a:t>)</a:t>
            </a:r>
            <a:endParaRPr lang="zh-CN" altLang="en-US" sz="3600" b="1" dirty="0">
              <a:solidFill>
                <a:srgbClr val="FF0000"/>
              </a:solidFill>
            </a:endParaRPr>
          </a:p>
        </p:txBody>
      </p:sp>
      <p:sp>
        <p:nvSpPr>
          <p:cNvPr id="5" name="TextBox 4"/>
          <p:cNvSpPr txBox="1"/>
          <p:nvPr/>
        </p:nvSpPr>
        <p:spPr>
          <a:xfrm>
            <a:off x="5135050" y="3644096"/>
            <a:ext cx="1377300" cy="369332"/>
          </a:xfrm>
          <a:prstGeom prst="rect">
            <a:avLst/>
          </a:prstGeom>
          <a:noFill/>
        </p:spPr>
        <p:txBody>
          <a:bodyPr wrap="none" rtlCol="0">
            <a:spAutoFit/>
          </a:bodyPr>
          <a:lstStyle/>
          <a:p>
            <a:r>
              <a:rPr lang="en-US" altLang="zh-CN" dirty="0" smtClean="0"/>
              <a:t>Oct 20, 2023</a:t>
            </a:r>
            <a:endParaRPr lang="zh-CN" altLang="en-US" dirty="0"/>
          </a:p>
        </p:txBody>
      </p:sp>
    </p:spTree>
    <p:extLst>
      <p:ext uri="{BB962C8B-B14F-4D97-AF65-F5344CB8AC3E}">
        <p14:creationId xmlns:p14="http://schemas.microsoft.com/office/powerpoint/2010/main" val="2073193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0280" y="512064"/>
            <a:ext cx="7675243" cy="584775"/>
          </a:xfrm>
          <a:prstGeom prst="rect">
            <a:avLst/>
          </a:prstGeom>
          <a:noFill/>
        </p:spPr>
        <p:txBody>
          <a:bodyPr wrap="none" rtlCol="0">
            <a:spAutoFit/>
          </a:bodyPr>
          <a:lstStyle/>
          <a:p>
            <a:r>
              <a:rPr lang="en-US" altLang="zh-CN" sz="3200" b="1" dirty="0" smtClean="0">
                <a:solidFill>
                  <a:srgbClr val="FF0000"/>
                </a:solidFill>
              </a:rPr>
              <a:t>Problems of </a:t>
            </a:r>
            <a:r>
              <a:rPr lang="en-US" altLang="zh-CN" sz="3200" b="1" dirty="0">
                <a:solidFill>
                  <a:srgbClr val="FF0000"/>
                </a:solidFill>
              </a:rPr>
              <a:t>the </a:t>
            </a:r>
            <a:r>
              <a:rPr lang="en-US" altLang="zh-CN" sz="3200" b="1" dirty="0" smtClean="0">
                <a:solidFill>
                  <a:srgbClr val="FF0000"/>
                </a:solidFill>
              </a:rPr>
              <a:t>viral </a:t>
            </a:r>
            <a:r>
              <a:rPr lang="en-US" altLang="zh-CN" sz="3200" b="1" dirty="0">
                <a:solidFill>
                  <a:srgbClr val="FF0000"/>
                </a:solidFill>
              </a:rPr>
              <a:t>origin </a:t>
            </a:r>
            <a:r>
              <a:rPr lang="en-US" altLang="zh-CN" sz="3200" b="1" dirty="0" smtClean="0">
                <a:solidFill>
                  <a:srgbClr val="FF0000"/>
                </a:solidFill>
              </a:rPr>
              <a:t>theory of cancer</a:t>
            </a:r>
            <a:endParaRPr lang="zh-CN" altLang="en-US" sz="3200" b="1" dirty="0">
              <a:solidFill>
                <a:srgbClr val="FF0000"/>
              </a:solidFill>
            </a:endParaRPr>
          </a:p>
        </p:txBody>
      </p:sp>
      <p:sp>
        <p:nvSpPr>
          <p:cNvPr id="3" name="Rectangle 2"/>
          <p:cNvSpPr/>
          <p:nvPr/>
        </p:nvSpPr>
        <p:spPr>
          <a:xfrm>
            <a:off x="1280160" y="2077688"/>
            <a:ext cx="9930384" cy="1631216"/>
          </a:xfrm>
          <a:prstGeom prst="rect">
            <a:avLst/>
          </a:prstGeom>
        </p:spPr>
        <p:txBody>
          <a:bodyPr wrap="square">
            <a:spAutoFit/>
          </a:bodyPr>
          <a:lstStyle/>
          <a:p>
            <a:r>
              <a:rPr lang="en-US" altLang="zh-CN" sz="2000" dirty="0" smtClean="0">
                <a:latin typeface="UtopiaStd-Regular"/>
              </a:rPr>
              <a:t>1. Reports </a:t>
            </a:r>
            <a:r>
              <a:rPr lang="en-US" altLang="zh-CN" sz="2000" dirty="0">
                <a:latin typeface="UtopiaStd-Regular"/>
              </a:rPr>
              <a:t>of infectious </a:t>
            </a:r>
            <a:r>
              <a:rPr lang="en-US" altLang="zh-CN" sz="2000" dirty="0" smtClean="0">
                <a:latin typeface="UtopiaStd-Regular"/>
              </a:rPr>
              <a:t>retroviral particles </a:t>
            </a:r>
            <a:r>
              <a:rPr lang="en-US" altLang="zh-CN" sz="2000" dirty="0">
                <a:latin typeface="UtopiaStd-Regular"/>
              </a:rPr>
              <a:t>in human tumors could not be verified. </a:t>
            </a:r>
            <a:endParaRPr lang="en-US" altLang="zh-CN" sz="2000" dirty="0" smtClean="0">
              <a:latin typeface="UtopiaStd-Regular"/>
            </a:endParaRPr>
          </a:p>
          <a:p>
            <a:endParaRPr lang="en-US" altLang="zh-CN" sz="2000" dirty="0">
              <a:latin typeface="UtopiaStd-Regular"/>
            </a:endParaRPr>
          </a:p>
          <a:p>
            <a:r>
              <a:rPr lang="en-US" altLang="zh-CN" sz="2000" dirty="0" smtClean="0">
                <a:latin typeface="UtopiaStd-Regular"/>
              </a:rPr>
              <a:t>2. Even </a:t>
            </a:r>
            <a:r>
              <a:rPr lang="en-US" altLang="zh-CN" sz="2000" dirty="0">
                <a:latin typeface="UtopiaStd-Regular"/>
              </a:rPr>
              <a:t>reverse </a:t>
            </a:r>
            <a:r>
              <a:rPr lang="en-US" altLang="zh-CN" sz="2000" dirty="0" smtClean="0">
                <a:latin typeface="UtopiaStd-Regular"/>
              </a:rPr>
              <a:t>transcriptase–containing virus </a:t>
            </a:r>
            <a:r>
              <a:rPr lang="en-US" altLang="zh-CN" sz="2000" dirty="0">
                <a:latin typeface="UtopiaStd-Regular"/>
              </a:rPr>
              <a:t>particles were difficult to find in human tumors</a:t>
            </a:r>
            <a:r>
              <a:rPr lang="en-US" altLang="zh-CN" sz="2000" dirty="0" smtClean="0">
                <a:latin typeface="UtopiaStd-Regular"/>
              </a:rPr>
              <a:t>.</a:t>
            </a:r>
            <a:endParaRPr lang="zh-CN" altLang="en-US" sz="2000" dirty="0"/>
          </a:p>
        </p:txBody>
      </p:sp>
      <p:sp>
        <p:nvSpPr>
          <p:cNvPr id="4" name="Rectangle 3"/>
          <p:cNvSpPr/>
          <p:nvPr/>
        </p:nvSpPr>
        <p:spPr>
          <a:xfrm>
            <a:off x="1280160" y="4016657"/>
            <a:ext cx="9930384" cy="1015663"/>
          </a:xfrm>
          <a:prstGeom prst="rect">
            <a:avLst/>
          </a:prstGeom>
        </p:spPr>
        <p:txBody>
          <a:bodyPr wrap="square">
            <a:spAutoFit/>
          </a:bodyPr>
          <a:lstStyle/>
          <a:p>
            <a:r>
              <a:rPr lang="en-US" altLang="zh-CN" sz="2000" dirty="0" smtClean="0">
                <a:latin typeface="UtopiaStd-Regular"/>
              </a:rPr>
              <a:t>3. Most </a:t>
            </a:r>
            <a:r>
              <a:rPr lang="en-US" altLang="zh-CN" sz="2000" dirty="0">
                <a:latin typeface="UtopiaStd-Regular"/>
              </a:rPr>
              <a:t>endogenous retroviral genomes present in the </a:t>
            </a:r>
            <a:r>
              <a:rPr lang="en-US" altLang="zh-CN" sz="2000" dirty="0" smtClean="0">
                <a:latin typeface="UtopiaStd-Regular"/>
              </a:rPr>
              <a:t>human genome </a:t>
            </a:r>
            <a:r>
              <a:rPr lang="en-US" altLang="zh-CN" sz="2000" dirty="0">
                <a:latin typeface="UtopiaStd-Regular"/>
              </a:rPr>
              <a:t>are </a:t>
            </a:r>
            <a:r>
              <a:rPr lang="en-US" altLang="zh-CN" sz="2000" dirty="0" smtClean="0">
                <a:latin typeface="UtopiaStd-Regular"/>
              </a:rPr>
              <a:t>no </a:t>
            </a:r>
            <a:r>
              <a:rPr lang="en-US" altLang="zh-CN" sz="2000" dirty="0">
                <a:latin typeface="UtopiaStd-Regular"/>
              </a:rPr>
              <a:t>longer capable of specifying infectious </a:t>
            </a:r>
            <a:r>
              <a:rPr lang="en-US" altLang="zh-CN" sz="2000" dirty="0" smtClean="0">
                <a:latin typeface="UtopiaStd-Regular"/>
              </a:rPr>
              <a:t>retrovirus particles </a:t>
            </a:r>
            <a:r>
              <a:rPr lang="en-US" altLang="zh-CN" sz="2000" dirty="0">
                <a:latin typeface="UtopiaStd-Regular"/>
              </a:rPr>
              <a:t>and thereby joined the ranks of the junk DNA sequences that form the </a:t>
            </a:r>
            <a:r>
              <a:rPr lang="en-US" altLang="zh-CN" sz="2000" dirty="0" smtClean="0">
                <a:latin typeface="UtopiaStd-Regular"/>
              </a:rPr>
              <a:t>bulk of </a:t>
            </a:r>
            <a:r>
              <a:rPr lang="en-US" altLang="zh-CN" sz="2000" dirty="0">
                <a:latin typeface="UtopiaStd-Regular"/>
              </a:rPr>
              <a:t>our </a:t>
            </a:r>
            <a:r>
              <a:rPr lang="en-US" altLang="zh-CN" sz="2000" dirty="0" smtClean="0">
                <a:latin typeface="UtopiaStd-Regular"/>
              </a:rPr>
              <a:t>genome.</a:t>
            </a:r>
            <a:endParaRPr lang="zh-CN" altLang="en-US" sz="2000" dirty="0"/>
          </a:p>
        </p:txBody>
      </p:sp>
    </p:spTree>
    <p:extLst>
      <p:ext uri="{BB962C8B-B14F-4D97-AF65-F5344CB8AC3E}">
        <p14:creationId xmlns:p14="http://schemas.microsoft.com/office/powerpoint/2010/main" val="2138619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784" y="580439"/>
            <a:ext cx="11411711" cy="5632311"/>
          </a:xfrm>
          <a:prstGeom prst="rect">
            <a:avLst/>
          </a:prstGeom>
          <a:noFill/>
        </p:spPr>
        <p:txBody>
          <a:bodyPr wrap="square" rtlCol="0">
            <a:spAutoFit/>
          </a:bodyPr>
          <a:lstStyle/>
          <a:p>
            <a:r>
              <a:rPr lang="en-US" altLang="zh-CN" sz="2400" b="1" dirty="0" smtClean="0">
                <a:solidFill>
                  <a:srgbClr val="FF0000"/>
                </a:solidFill>
              </a:rPr>
              <a:t>In 1970s:</a:t>
            </a:r>
          </a:p>
          <a:p>
            <a:r>
              <a:rPr lang="en-US" altLang="zh-CN" sz="2400" dirty="0" smtClean="0"/>
              <a:t>The majority of human malignant tumors were caused by virus</a:t>
            </a:r>
          </a:p>
          <a:p>
            <a:endParaRPr lang="en-US" altLang="zh-CN" sz="2400" dirty="0" smtClean="0"/>
          </a:p>
          <a:p>
            <a:r>
              <a:rPr lang="en-US" altLang="zh-CN" sz="2400" dirty="0" smtClean="0"/>
              <a:t>“The viral origin of the majority of all malignant tumors … has now been documented beyond any reasonable doubt. It … would be rather difficult to assume a fundamentally different etiology for human tumors.”</a:t>
            </a:r>
          </a:p>
          <a:p>
            <a:r>
              <a:rPr lang="en-US" altLang="zh-CN" sz="2400" dirty="0" err="1" smtClean="0"/>
              <a:t>Ludwik</a:t>
            </a:r>
            <a:r>
              <a:rPr lang="en-US" altLang="zh-CN" sz="2400" dirty="0" smtClean="0"/>
              <a:t> Gross, tumor virologist, 1970</a:t>
            </a:r>
          </a:p>
          <a:p>
            <a:endParaRPr lang="en-US" altLang="zh-CN" sz="2400" dirty="0" smtClean="0"/>
          </a:p>
          <a:p>
            <a:endParaRPr lang="en-US" altLang="zh-CN" sz="2400" dirty="0"/>
          </a:p>
          <a:p>
            <a:r>
              <a:rPr lang="en-US" altLang="zh-CN" sz="2400" b="1" dirty="0" smtClean="0">
                <a:solidFill>
                  <a:srgbClr val="FF0000"/>
                </a:solidFill>
              </a:rPr>
              <a:t>Actually</a:t>
            </a:r>
          </a:p>
          <a:p>
            <a:r>
              <a:rPr lang="en-US" altLang="zh-CN" sz="2400" dirty="0" smtClean="0"/>
              <a:t>Most types of human cancer clearly do not spread from one individual to another as an infectious diseases.</a:t>
            </a:r>
          </a:p>
          <a:p>
            <a:endParaRPr lang="en-US" altLang="zh-CN" sz="2400" dirty="0"/>
          </a:p>
          <a:p>
            <a:r>
              <a:rPr lang="en-US" altLang="zh-CN" sz="2400" dirty="0" smtClean="0"/>
              <a:t>Only two commonly occurring tumor types in the Western world- cervical carcinomas and </a:t>
            </a:r>
            <a:r>
              <a:rPr lang="en-US" altLang="zh-CN" sz="2400" dirty="0" err="1" smtClean="0"/>
              <a:t>hepatomas</a:t>
            </a:r>
            <a:r>
              <a:rPr lang="en-US" altLang="zh-CN" sz="2400" dirty="0" smtClean="0"/>
              <a:t> (liver carcinomas) – could clearly be tied to specific viral causative agents.  </a:t>
            </a:r>
            <a:endParaRPr lang="zh-CN" altLang="en-US" sz="2400" dirty="0"/>
          </a:p>
        </p:txBody>
      </p:sp>
    </p:spTree>
    <p:extLst>
      <p:ext uri="{BB962C8B-B14F-4D97-AF65-F5344CB8AC3E}">
        <p14:creationId xmlns:p14="http://schemas.microsoft.com/office/powerpoint/2010/main" val="1678526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table_04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943" y="293684"/>
            <a:ext cx="9945335" cy="6216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6929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4671" y="1204400"/>
            <a:ext cx="10725912" cy="4524315"/>
          </a:xfrm>
          <a:prstGeom prst="rect">
            <a:avLst/>
          </a:prstGeom>
        </p:spPr>
        <p:txBody>
          <a:bodyPr wrap="square">
            <a:spAutoFit/>
          </a:bodyPr>
          <a:lstStyle/>
          <a:p>
            <a:pPr>
              <a:lnSpc>
                <a:spcPct val="200000"/>
              </a:lnSpc>
            </a:pPr>
            <a:r>
              <a:rPr lang="en-US" altLang="zh-CN" b="0" i="0" u="none" strike="noStrike" baseline="0" dirty="0" smtClean="0">
                <a:latin typeface="Arial" panose="020B0604020202020204" pitchFamily="34" charset="0"/>
                <a:cs typeface="Arial" panose="020B0604020202020204" pitchFamily="34" charset="0"/>
              </a:rPr>
              <a:t>Research begun in Japan by </a:t>
            </a:r>
            <a:r>
              <a:rPr lang="en-US" altLang="zh-CN" b="1" i="0" u="none" strike="noStrike" baseline="0" dirty="0" err="1" smtClean="0">
                <a:solidFill>
                  <a:srgbClr val="FF0000"/>
                </a:solidFill>
                <a:latin typeface="Arial" panose="020B0604020202020204" pitchFamily="34" charset="0"/>
                <a:cs typeface="Arial" panose="020B0604020202020204" pitchFamily="34" charset="0"/>
              </a:rPr>
              <a:t>Katsusaburo</a:t>
            </a:r>
            <a:r>
              <a:rPr lang="en-US" altLang="zh-CN" b="1" i="0" u="none" strike="noStrike" baseline="0" dirty="0" smtClean="0">
                <a:solidFill>
                  <a:srgbClr val="FF0000"/>
                </a:solidFill>
                <a:latin typeface="Arial" panose="020B0604020202020204" pitchFamily="34" charset="0"/>
                <a:cs typeface="Arial" panose="020B0604020202020204" pitchFamily="34" charset="0"/>
              </a:rPr>
              <a:t> </a:t>
            </a:r>
            <a:r>
              <a:rPr lang="en-US" altLang="zh-CN" b="1" i="0" u="none" strike="noStrike" baseline="0" dirty="0" err="1" smtClean="0">
                <a:solidFill>
                  <a:srgbClr val="FF0000"/>
                </a:solidFill>
                <a:latin typeface="Arial" panose="020B0604020202020204" pitchFamily="34" charset="0"/>
                <a:cs typeface="Arial" panose="020B0604020202020204" pitchFamily="34" charset="0"/>
              </a:rPr>
              <a:t>Yamagiwa</a:t>
            </a:r>
            <a:r>
              <a:rPr lang="en-US" altLang="zh-CN" b="1" i="0" u="none" strike="noStrike" baseline="0" dirty="0" smtClean="0">
                <a:solidFill>
                  <a:srgbClr val="FF0000"/>
                </a:solidFill>
                <a:latin typeface="Arial" panose="020B0604020202020204" pitchFamily="34" charset="0"/>
                <a:cs typeface="Arial" panose="020B0604020202020204" pitchFamily="34" charset="0"/>
              </a:rPr>
              <a:t> </a:t>
            </a:r>
            <a:r>
              <a:rPr lang="en-US" altLang="zh-CN" b="0" i="0" u="none" strike="noStrike" baseline="0" dirty="0" smtClean="0">
                <a:latin typeface="Arial" panose="020B0604020202020204" pitchFamily="34" charset="0"/>
                <a:cs typeface="Arial" panose="020B0604020202020204" pitchFamily="34" charset="0"/>
              </a:rPr>
              <a:t>in the first decade of the twentieth century revealed that </a:t>
            </a:r>
            <a:r>
              <a:rPr lang="en-US" altLang="zh-CN" b="1" i="0" u="none" strike="noStrike" baseline="0" dirty="0" smtClean="0">
                <a:solidFill>
                  <a:srgbClr val="FF0000"/>
                </a:solidFill>
                <a:latin typeface="Arial" panose="020B0604020202020204" pitchFamily="34" charset="0"/>
                <a:cs typeface="Arial" panose="020B0604020202020204" pitchFamily="34" charset="0"/>
              </a:rPr>
              <a:t>chemical agents </a:t>
            </a:r>
            <a:r>
              <a:rPr lang="en-US" altLang="zh-CN" b="0" i="0" u="none" strike="noStrike" baseline="0" dirty="0" smtClean="0">
                <a:latin typeface="Arial" panose="020B0604020202020204" pitchFamily="34" charset="0"/>
                <a:cs typeface="Arial" panose="020B0604020202020204" pitchFamily="34" charset="0"/>
              </a:rPr>
              <a:t>could induce cancers in laboratory animals. As mentioned earlier, his work showed that repeated painting of coal tars(</a:t>
            </a:r>
            <a:r>
              <a:rPr lang="zh-CN" altLang="en-US" dirty="0"/>
              <a:t>煤焦油</a:t>
            </a:r>
            <a:r>
              <a:rPr lang="en-US" altLang="zh-CN" b="0" i="0" u="none" strike="noStrike" baseline="0" dirty="0" smtClean="0">
                <a:latin typeface="Arial" panose="020B0604020202020204" pitchFamily="34" charset="0"/>
                <a:cs typeface="Arial" panose="020B0604020202020204" pitchFamily="34" charset="0"/>
              </a:rPr>
              <a:t>) on the ears of rabbits yielded skin carcinomas after several months’ time.</a:t>
            </a:r>
          </a:p>
          <a:p>
            <a:pPr>
              <a:lnSpc>
                <a:spcPct val="200000"/>
              </a:lnSpc>
            </a:pPr>
            <a:r>
              <a:rPr lang="en-US" altLang="zh-CN" b="0" i="0" u="none" strike="noStrike" baseline="0" dirty="0" smtClean="0">
                <a:latin typeface="Arial" panose="020B0604020202020204" pitchFamily="34" charset="0"/>
                <a:cs typeface="Arial" panose="020B0604020202020204" pitchFamily="34" charset="0"/>
              </a:rPr>
              <a:t>By the middle of the following decade (1910s), a PhD thesis in Paris documented more than a hundred cases of human cancer, largely of the skin, in individuals who had worked with </a:t>
            </a:r>
            <a:r>
              <a:rPr lang="en-US" altLang="zh-CN" b="1" i="0" u="none" strike="noStrike" baseline="0" dirty="0" smtClean="0">
                <a:solidFill>
                  <a:srgbClr val="FF0000"/>
                </a:solidFill>
                <a:latin typeface="Arial" panose="020B0604020202020204" pitchFamily="34" charset="0"/>
                <a:cs typeface="Arial" panose="020B0604020202020204" pitchFamily="34" charset="0"/>
              </a:rPr>
              <a:t>X-ray</a:t>
            </a:r>
            <a:r>
              <a:rPr lang="en-US" altLang="zh-CN" b="0" i="0" u="none" strike="noStrike" baseline="0" dirty="0" smtClean="0">
                <a:latin typeface="Arial" panose="020B0604020202020204" pitchFamily="34" charset="0"/>
                <a:cs typeface="Arial" panose="020B0604020202020204" pitchFamily="34" charset="0"/>
              </a:rPr>
              <a:t> tubes. In both cases, it was clear that the agents that directly provoked the tumors were non biological, being either organic chemicals or radiation.</a:t>
            </a:r>
            <a:endParaRPr lang="zh-CN" altLang="en-US" dirty="0">
              <a:latin typeface="Arial" panose="020B0604020202020204" pitchFamily="34" charset="0"/>
              <a:cs typeface="Arial" panose="020B0604020202020204" pitchFamily="34" charset="0"/>
            </a:endParaRPr>
          </a:p>
        </p:txBody>
      </p:sp>
      <p:sp>
        <p:nvSpPr>
          <p:cNvPr id="3" name="TextBox 2"/>
          <p:cNvSpPr txBox="1"/>
          <p:nvPr/>
        </p:nvSpPr>
        <p:spPr>
          <a:xfrm>
            <a:off x="2814337" y="357571"/>
            <a:ext cx="6706580" cy="646331"/>
          </a:xfrm>
          <a:prstGeom prst="rect">
            <a:avLst/>
          </a:prstGeom>
          <a:noFill/>
        </p:spPr>
        <p:txBody>
          <a:bodyPr wrap="none" rtlCol="0">
            <a:spAutoFit/>
          </a:bodyPr>
          <a:lstStyle/>
          <a:p>
            <a:r>
              <a:rPr lang="en-US" altLang="zh-CN" sz="3600" b="1" dirty="0" smtClean="0">
                <a:solidFill>
                  <a:srgbClr val="FF0000"/>
                </a:solidFill>
              </a:rPr>
              <a:t>Non-viral agents that cause tumor</a:t>
            </a:r>
            <a:endParaRPr lang="zh-CN" altLang="en-US" sz="3600" b="1" dirty="0">
              <a:solidFill>
                <a:srgbClr val="FF0000"/>
              </a:solidFill>
            </a:endParaRPr>
          </a:p>
        </p:txBody>
      </p:sp>
    </p:spTree>
    <p:extLst>
      <p:ext uri="{BB962C8B-B14F-4D97-AF65-F5344CB8AC3E}">
        <p14:creationId xmlns:p14="http://schemas.microsoft.com/office/powerpoint/2010/main" val="2697429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5613" y="1188720"/>
            <a:ext cx="8302752" cy="1200329"/>
          </a:xfrm>
          <a:prstGeom prst="rect">
            <a:avLst/>
          </a:prstGeom>
          <a:noFill/>
        </p:spPr>
        <p:txBody>
          <a:bodyPr wrap="square" rtlCol="0">
            <a:spAutoFit/>
          </a:bodyPr>
          <a:lstStyle/>
          <a:p>
            <a:pPr>
              <a:lnSpc>
                <a:spcPct val="150000"/>
              </a:lnSpc>
            </a:pPr>
            <a:r>
              <a:rPr lang="en-US" altLang="zh-CN" sz="2400" dirty="0" smtClean="0">
                <a:solidFill>
                  <a:srgbClr val="FF0000"/>
                </a:solidFill>
              </a:rPr>
              <a:t>Does non-viral agents stimulate cancer through same or different oncogene as virus induced cancer?</a:t>
            </a:r>
            <a:endParaRPr lang="zh-CN" altLang="en-US" sz="2400" dirty="0">
              <a:solidFill>
                <a:srgbClr val="FF0000"/>
              </a:solidFill>
            </a:endParaRPr>
          </a:p>
        </p:txBody>
      </p:sp>
      <p:sp>
        <p:nvSpPr>
          <p:cNvPr id="3" name="Rectangle 2"/>
          <p:cNvSpPr/>
          <p:nvPr/>
        </p:nvSpPr>
        <p:spPr>
          <a:xfrm>
            <a:off x="1316736" y="3333095"/>
            <a:ext cx="9860507" cy="1384995"/>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4.2 Transfection of DNA provides a strategy for </a:t>
            </a:r>
            <a:r>
              <a:rPr lang="en-US" altLang="zh-CN" sz="2800" dirty="0" smtClean="0">
                <a:solidFill>
                  <a:srgbClr val="1271FF"/>
                </a:solidFill>
                <a:latin typeface="ACaslonPro-Regular"/>
              </a:rPr>
              <a:t>detecting non-viral </a:t>
            </a:r>
            <a:r>
              <a:rPr lang="en-US" altLang="zh-CN" sz="2800" dirty="0">
                <a:solidFill>
                  <a:srgbClr val="1271FF"/>
                </a:solidFill>
                <a:latin typeface="ACaslonPro-Regular"/>
              </a:rPr>
              <a:t>oncogenes</a:t>
            </a:r>
            <a:endParaRPr lang="zh-CN" altLang="en-US" sz="2800" dirty="0"/>
          </a:p>
        </p:txBody>
      </p:sp>
    </p:spTree>
    <p:extLst>
      <p:ext uri="{BB962C8B-B14F-4D97-AF65-F5344CB8AC3E}">
        <p14:creationId xmlns:p14="http://schemas.microsoft.com/office/powerpoint/2010/main" val="7994828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933" y="437684"/>
            <a:ext cx="7585666" cy="646331"/>
          </a:xfrm>
          <a:prstGeom prst="rect">
            <a:avLst/>
          </a:prstGeom>
          <a:noFill/>
        </p:spPr>
        <p:txBody>
          <a:bodyPr wrap="none" rtlCol="0">
            <a:spAutoFit/>
          </a:bodyPr>
          <a:lstStyle/>
          <a:p>
            <a:r>
              <a:rPr lang="en-US" altLang="zh-CN" sz="3600" b="1" dirty="0" smtClean="0"/>
              <a:t>Techniques for DNA </a:t>
            </a:r>
            <a:r>
              <a:rPr lang="en-US" altLang="zh-CN" sz="3600" b="1" dirty="0" smtClean="0">
                <a:solidFill>
                  <a:srgbClr val="FF0000"/>
                </a:solidFill>
              </a:rPr>
              <a:t>transfection</a:t>
            </a:r>
            <a:r>
              <a:rPr lang="en-US" altLang="zh-CN" sz="3600" b="1" dirty="0" smtClean="0"/>
              <a:t>(</a:t>
            </a:r>
            <a:r>
              <a:rPr lang="zh-CN" altLang="en-US" sz="3600" b="1" dirty="0"/>
              <a:t>转染</a:t>
            </a:r>
            <a:r>
              <a:rPr lang="en-US" altLang="zh-CN" sz="3600" b="1" dirty="0" smtClean="0"/>
              <a:t>)</a:t>
            </a:r>
            <a:endParaRPr lang="zh-CN" altLang="en-US" sz="3600" b="1" dirty="0"/>
          </a:p>
        </p:txBody>
      </p:sp>
      <p:sp>
        <p:nvSpPr>
          <p:cNvPr id="3" name="Rectangle 2"/>
          <p:cNvSpPr/>
          <p:nvPr/>
        </p:nvSpPr>
        <p:spPr>
          <a:xfrm>
            <a:off x="731518" y="1604527"/>
            <a:ext cx="10634474" cy="4247317"/>
          </a:xfrm>
          <a:prstGeom prst="rect">
            <a:avLst/>
          </a:prstGeom>
        </p:spPr>
        <p:txBody>
          <a:bodyPr wrap="square">
            <a:spAutoFit/>
          </a:bodyPr>
          <a:lstStyle/>
          <a:p>
            <a:pPr>
              <a:lnSpc>
                <a:spcPct val="150000"/>
              </a:lnSpc>
            </a:pPr>
            <a:r>
              <a:rPr lang="en-US" altLang="zh-CN" sz="2000" u="sng" dirty="0">
                <a:solidFill>
                  <a:srgbClr val="000000"/>
                </a:solidFill>
                <a:latin typeface="UtopiaStd-Regular"/>
              </a:rPr>
              <a:t>In 1972</a:t>
            </a:r>
            <a:r>
              <a:rPr lang="en-US" altLang="zh-CN" sz="2000" dirty="0">
                <a:solidFill>
                  <a:srgbClr val="000000"/>
                </a:solidFill>
                <a:latin typeface="UtopiaStd-Regular"/>
              </a:rPr>
              <a:t>, a highly effective gene transfer procedure, soon termed </a:t>
            </a:r>
            <a:r>
              <a:rPr lang="en-US" altLang="zh-CN" sz="2000" b="1" dirty="0">
                <a:solidFill>
                  <a:srgbClr val="FF0000"/>
                </a:solidFill>
                <a:latin typeface="UtopiaStd-Bold"/>
              </a:rPr>
              <a:t>transfection</a:t>
            </a:r>
            <a:r>
              <a:rPr lang="en-US" altLang="zh-CN" sz="2000" dirty="0">
                <a:solidFill>
                  <a:srgbClr val="000000"/>
                </a:solidFill>
                <a:latin typeface="UtopiaStd-Regular"/>
              </a:rPr>
              <a:t>, </a:t>
            </a:r>
            <a:r>
              <a:rPr lang="en-US" altLang="zh-CN" sz="2000" dirty="0" smtClean="0">
                <a:solidFill>
                  <a:srgbClr val="000000"/>
                </a:solidFill>
                <a:latin typeface="UtopiaStd-Regular"/>
              </a:rPr>
              <a:t>was developed</a:t>
            </a:r>
            <a:r>
              <a:rPr lang="en-US" altLang="zh-CN" sz="2000" dirty="0">
                <a:solidFill>
                  <a:srgbClr val="000000"/>
                </a:solidFill>
                <a:latin typeface="UtopiaStd-Regular"/>
              </a:rPr>
              <a:t>. This procedure, which made possible the introduction of naked DNA </a:t>
            </a:r>
            <a:r>
              <a:rPr lang="en-US" altLang="zh-CN" sz="2000" dirty="0" smtClean="0">
                <a:solidFill>
                  <a:srgbClr val="000000"/>
                </a:solidFill>
                <a:latin typeface="UtopiaStd-Regular"/>
              </a:rPr>
              <a:t>molecules directly </a:t>
            </a:r>
            <a:r>
              <a:rPr lang="en-US" altLang="zh-CN" sz="2000" dirty="0">
                <a:solidFill>
                  <a:srgbClr val="000000"/>
                </a:solidFill>
                <a:latin typeface="UtopiaStd-Regular"/>
              </a:rPr>
              <a:t>into mammalian cells (</a:t>
            </a:r>
            <a:r>
              <a:rPr lang="en-US" altLang="zh-CN" sz="2000" dirty="0">
                <a:solidFill>
                  <a:srgbClr val="1271FF"/>
                </a:solidFill>
                <a:latin typeface="UtopiaStd-Semibold"/>
              </a:rPr>
              <a:t>Figure 4.1</a:t>
            </a:r>
            <a:r>
              <a:rPr lang="en-US" altLang="zh-CN" sz="2000" dirty="0">
                <a:solidFill>
                  <a:srgbClr val="000000"/>
                </a:solidFill>
                <a:latin typeface="UtopiaStd-Regular"/>
              </a:rPr>
              <a:t>), was based on </a:t>
            </a:r>
            <a:r>
              <a:rPr lang="en-US" altLang="zh-CN" sz="2000" u="sng" dirty="0">
                <a:solidFill>
                  <a:srgbClr val="FF0000"/>
                </a:solidFill>
                <a:latin typeface="UtopiaStd-Regular"/>
              </a:rPr>
              <a:t>co-precipitation </a:t>
            </a:r>
            <a:r>
              <a:rPr lang="en-US" altLang="zh-CN" sz="2000" u="sng" dirty="0" smtClean="0">
                <a:solidFill>
                  <a:srgbClr val="FF0000"/>
                </a:solidFill>
                <a:latin typeface="UtopiaStd-Regular"/>
              </a:rPr>
              <a:t>of DNA </a:t>
            </a:r>
            <a:r>
              <a:rPr lang="en-US" altLang="zh-CN" sz="2000" u="sng" dirty="0">
                <a:solidFill>
                  <a:srgbClr val="FF0000"/>
                </a:solidFill>
                <a:latin typeface="UtopiaStd-Regular"/>
              </a:rPr>
              <a:t>with calcium </a:t>
            </a:r>
            <a:r>
              <a:rPr lang="en-US" altLang="zh-CN" sz="2000" u="sng" dirty="0" smtClean="0">
                <a:solidFill>
                  <a:srgbClr val="FF0000"/>
                </a:solidFill>
                <a:latin typeface="UtopiaStd-Regular"/>
              </a:rPr>
              <a:t>phosphate(</a:t>
            </a:r>
            <a:r>
              <a:rPr lang="zh-CN" altLang="en-US" sz="2000" u="sng" dirty="0"/>
              <a:t>磷酸钙</a:t>
            </a:r>
            <a:r>
              <a:rPr lang="en-US" altLang="zh-CN" sz="2000" u="sng" dirty="0" smtClean="0">
                <a:solidFill>
                  <a:srgbClr val="FF0000"/>
                </a:solidFill>
                <a:latin typeface="UtopiaStd-Regular"/>
              </a:rPr>
              <a:t>) </a:t>
            </a:r>
            <a:r>
              <a:rPr lang="en-US" altLang="zh-CN" sz="2000" u="sng" dirty="0">
                <a:solidFill>
                  <a:srgbClr val="FF0000"/>
                </a:solidFill>
                <a:latin typeface="UtopiaStd-Regular"/>
              </a:rPr>
              <a:t>crystals</a:t>
            </a:r>
            <a:r>
              <a:rPr lang="en-US" altLang="zh-CN" sz="2000" dirty="0">
                <a:solidFill>
                  <a:srgbClr val="000000"/>
                </a:solidFill>
                <a:latin typeface="UtopiaStd-Regular"/>
              </a:rPr>
              <a:t>. For reasons that remain poorly understood </a:t>
            </a:r>
            <a:r>
              <a:rPr lang="en-US" altLang="zh-CN" sz="2000" dirty="0" smtClean="0">
                <a:solidFill>
                  <a:srgbClr val="000000"/>
                </a:solidFill>
                <a:latin typeface="UtopiaStd-Regular"/>
              </a:rPr>
              <a:t>to this </a:t>
            </a:r>
            <a:r>
              <a:rPr lang="en-US" altLang="zh-CN" sz="2000" dirty="0">
                <a:solidFill>
                  <a:srgbClr val="000000"/>
                </a:solidFill>
                <a:latin typeface="UtopiaStd-Regular"/>
              </a:rPr>
              <a:t>day, these co-precipitates could overcome the natural resistance of cells to </a:t>
            </a:r>
            <a:r>
              <a:rPr lang="en-US" altLang="zh-CN" sz="2000" dirty="0" smtClean="0">
                <a:solidFill>
                  <a:srgbClr val="000000"/>
                </a:solidFill>
                <a:latin typeface="UtopiaStd-Regular"/>
              </a:rPr>
              <a:t>taking up </a:t>
            </a:r>
            <a:r>
              <a:rPr lang="en-US" altLang="zh-CN" sz="2000" dirty="0">
                <a:solidFill>
                  <a:srgbClr val="000000"/>
                </a:solidFill>
                <a:latin typeface="UtopiaStd-Regular"/>
              </a:rPr>
              <a:t>foreign genetic material. Cells of the </a:t>
            </a:r>
            <a:r>
              <a:rPr lang="en-US" altLang="zh-CN" sz="2000" b="1" u="sng" dirty="0">
                <a:solidFill>
                  <a:srgbClr val="FF0000"/>
                </a:solidFill>
                <a:latin typeface="UtopiaStd-Regular"/>
              </a:rPr>
              <a:t>NIH 3T3 </a:t>
            </a:r>
            <a:r>
              <a:rPr lang="en-US" altLang="zh-CN" sz="2000" u="sng" dirty="0">
                <a:solidFill>
                  <a:srgbClr val="000000"/>
                </a:solidFill>
                <a:latin typeface="UtopiaStd-Regular"/>
              </a:rPr>
              <a:t>cell line, derived originally </a:t>
            </a:r>
            <a:r>
              <a:rPr lang="en-US" altLang="zh-CN" sz="2000" u="sng" dirty="0" smtClean="0">
                <a:solidFill>
                  <a:srgbClr val="000000"/>
                </a:solidFill>
                <a:latin typeface="UtopiaStd-Regular"/>
              </a:rPr>
              <a:t>from mouse </a:t>
            </a:r>
            <a:r>
              <a:rPr lang="en-US" altLang="zh-CN" sz="2000" u="sng" dirty="0">
                <a:solidFill>
                  <a:srgbClr val="000000"/>
                </a:solidFill>
                <a:latin typeface="UtopiaStd-Regular"/>
              </a:rPr>
              <a:t>embryo </a:t>
            </a:r>
            <a:r>
              <a:rPr lang="en-US" altLang="zh-CN" sz="2000" u="sng" dirty="0" smtClean="0">
                <a:solidFill>
                  <a:srgbClr val="000000"/>
                </a:solidFill>
                <a:latin typeface="UtopiaStd-Regular"/>
              </a:rPr>
              <a:t>fibroblasts</a:t>
            </a:r>
            <a:r>
              <a:rPr lang="zh-CN" altLang="en-US" sz="2000" u="sng" dirty="0" smtClean="0">
                <a:solidFill>
                  <a:srgbClr val="000000"/>
                </a:solidFill>
                <a:latin typeface="UtopiaStd-Regular"/>
              </a:rPr>
              <a:t>（鼠胚胎成纤维细胞）</a:t>
            </a:r>
            <a:r>
              <a:rPr lang="en-US" altLang="zh-CN" sz="2000" dirty="0" smtClean="0">
                <a:solidFill>
                  <a:srgbClr val="000000"/>
                </a:solidFill>
                <a:latin typeface="UtopiaStd-Regular"/>
              </a:rPr>
              <a:t>, </a:t>
            </a:r>
            <a:r>
              <a:rPr lang="en-US" altLang="zh-CN" sz="2000" dirty="0">
                <a:solidFill>
                  <a:srgbClr val="000000"/>
                </a:solidFill>
                <a:latin typeface="UtopiaStd-Regular"/>
              </a:rPr>
              <a:t>turned out to be especially adept at taking up and </a:t>
            </a:r>
            <a:r>
              <a:rPr lang="en-US" altLang="zh-CN" sz="2000" dirty="0" smtClean="0">
                <a:solidFill>
                  <a:srgbClr val="000000"/>
                </a:solidFill>
                <a:latin typeface="UtopiaStd-Regular"/>
              </a:rPr>
              <a:t>integrating into </a:t>
            </a:r>
            <a:r>
              <a:rPr lang="en-US" altLang="zh-CN" sz="2000" dirty="0">
                <a:solidFill>
                  <a:srgbClr val="000000"/>
                </a:solidFill>
                <a:latin typeface="UtopiaStd-Regular"/>
              </a:rPr>
              <a:t>their genomes the foreign DNA introduced in this fashion.</a:t>
            </a:r>
            <a:endParaRPr lang="zh-CN" altLang="en-US" sz="2000" dirty="0"/>
          </a:p>
        </p:txBody>
      </p:sp>
    </p:spTree>
    <p:extLst>
      <p:ext uri="{BB962C8B-B14F-4D97-AF65-F5344CB8AC3E}">
        <p14:creationId xmlns:p14="http://schemas.microsoft.com/office/powerpoint/2010/main" val="3981482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5204" y="475478"/>
            <a:ext cx="6706195" cy="646331"/>
          </a:xfrm>
          <a:prstGeom prst="rect">
            <a:avLst/>
          </a:prstGeom>
          <a:noFill/>
        </p:spPr>
        <p:txBody>
          <a:bodyPr wrap="none" rtlCol="0">
            <a:spAutoFit/>
          </a:bodyPr>
          <a:lstStyle/>
          <a:p>
            <a:r>
              <a:rPr lang="en-US" altLang="zh-CN" sz="3600" b="1" dirty="0" smtClean="0"/>
              <a:t>Current cell transfection methods </a:t>
            </a:r>
            <a:endParaRPr lang="zh-CN" altLang="en-US" sz="3600" b="1" dirty="0"/>
          </a:p>
        </p:txBody>
      </p:sp>
      <p:sp>
        <p:nvSpPr>
          <p:cNvPr id="4" name="TextBox 3"/>
          <p:cNvSpPr txBox="1"/>
          <p:nvPr/>
        </p:nvSpPr>
        <p:spPr>
          <a:xfrm>
            <a:off x="489505" y="3875617"/>
            <a:ext cx="4251357" cy="369332"/>
          </a:xfrm>
          <a:prstGeom prst="rect">
            <a:avLst/>
          </a:prstGeom>
          <a:noFill/>
        </p:spPr>
        <p:txBody>
          <a:bodyPr wrap="none" rtlCol="0">
            <a:spAutoFit/>
          </a:bodyPr>
          <a:lstStyle/>
          <a:p>
            <a:r>
              <a:rPr lang="en-US" altLang="zh-CN" dirty="0" smtClean="0"/>
              <a:t>Most commonly used transfection reagents</a:t>
            </a:r>
            <a:endParaRPr lang="zh-CN" altLang="en-US" dirty="0"/>
          </a:p>
        </p:txBody>
      </p:sp>
      <p:sp>
        <p:nvSpPr>
          <p:cNvPr id="5" name="Rectangle 4"/>
          <p:cNvSpPr/>
          <p:nvPr/>
        </p:nvSpPr>
        <p:spPr>
          <a:xfrm>
            <a:off x="1118616" y="4613888"/>
            <a:ext cx="10192512" cy="1200329"/>
          </a:xfrm>
          <a:prstGeom prst="rect">
            <a:avLst/>
          </a:prstGeom>
        </p:spPr>
        <p:txBody>
          <a:bodyPr wrap="square">
            <a:spAutoFit/>
          </a:bodyPr>
          <a:lstStyle/>
          <a:p>
            <a:r>
              <a:rPr lang="en-US" altLang="zh-CN" b="1" dirty="0" err="1">
                <a:solidFill>
                  <a:srgbClr val="252525"/>
                </a:solidFill>
                <a:latin typeface="Arial" panose="020B0604020202020204" pitchFamily="34" charset="0"/>
              </a:rPr>
              <a:t>Lipofection</a:t>
            </a:r>
            <a:r>
              <a:rPr lang="en-US" altLang="zh-CN" dirty="0">
                <a:solidFill>
                  <a:srgbClr val="252525"/>
                </a:solidFill>
                <a:latin typeface="Arial" panose="020B0604020202020204" pitchFamily="34" charset="0"/>
              </a:rPr>
              <a:t> (or </a:t>
            </a:r>
            <a:r>
              <a:rPr lang="en-US" altLang="zh-CN" dirty="0">
                <a:solidFill>
                  <a:srgbClr val="0B0080"/>
                </a:solidFill>
                <a:latin typeface="Arial" panose="020B0604020202020204" pitchFamily="34" charset="0"/>
                <a:hlinkClick r:id="rId3" tooltip="Liposome"/>
              </a:rPr>
              <a:t>liposome</a:t>
            </a:r>
            <a:r>
              <a:rPr lang="en-US" altLang="zh-CN" dirty="0">
                <a:solidFill>
                  <a:srgbClr val="252525"/>
                </a:solidFill>
                <a:latin typeface="Arial" panose="020B0604020202020204" pitchFamily="34" charset="0"/>
              </a:rPr>
              <a:t> transfection) is a technique used to inject genetic material into a cell by means of </a:t>
            </a:r>
            <a:r>
              <a:rPr lang="en-US" altLang="zh-CN" dirty="0">
                <a:solidFill>
                  <a:srgbClr val="0B0080"/>
                </a:solidFill>
                <a:latin typeface="Arial" panose="020B0604020202020204" pitchFamily="34" charset="0"/>
                <a:hlinkClick r:id="rId3" tooltip="Liposome"/>
              </a:rPr>
              <a:t>liposomes</a:t>
            </a:r>
            <a:r>
              <a:rPr lang="en-US" altLang="zh-CN" dirty="0">
                <a:solidFill>
                  <a:srgbClr val="252525"/>
                </a:solidFill>
                <a:latin typeface="Arial" panose="020B0604020202020204" pitchFamily="34" charset="0"/>
              </a:rPr>
              <a:t>, which are </a:t>
            </a:r>
            <a:r>
              <a:rPr lang="en-US" altLang="zh-CN" dirty="0">
                <a:solidFill>
                  <a:srgbClr val="0B0080"/>
                </a:solidFill>
                <a:latin typeface="Arial" panose="020B0604020202020204" pitchFamily="34" charset="0"/>
                <a:hlinkClick r:id="rId4" tooltip="Vesicle (biology)"/>
              </a:rPr>
              <a:t>vesicles</a:t>
            </a:r>
            <a:r>
              <a:rPr lang="en-US" altLang="zh-CN" dirty="0">
                <a:solidFill>
                  <a:srgbClr val="252525"/>
                </a:solidFill>
                <a:latin typeface="Arial" panose="020B0604020202020204" pitchFamily="34" charset="0"/>
              </a:rPr>
              <a:t> that can easily merge with the </a:t>
            </a:r>
            <a:r>
              <a:rPr lang="en-US" altLang="zh-CN" dirty="0">
                <a:solidFill>
                  <a:srgbClr val="0B0080"/>
                </a:solidFill>
                <a:latin typeface="Arial" panose="020B0604020202020204" pitchFamily="34" charset="0"/>
                <a:hlinkClick r:id="rId5" tooltip="Cell membrane"/>
              </a:rPr>
              <a:t>cell membrane</a:t>
            </a:r>
            <a:r>
              <a:rPr lang="en-US" altLang="zh-CN" dirty="0">
                <a:solidFill>
                  <a:srgbClr val="252525"/>
                </a:solidFill>
                <a:latin typeface="Arial" panose="020B0604020202020204" pitchFamily="34" charset="0"/>
              </a:rPr>
              <a:t> since they are both made of a </a:t>
            </a:r>
            <a:r>
              <a:rPr lang="en-US" altLang="zh-CN" dirty="0">
                <a:solidFill>
                  <a:srgbClr val="0B0080"/>
                </a:solidFill>
                <a:latin typeface="Arial" panose="020B0604020202020204" pitchFamily="34" charset="0"/>
                <a:hlinkClick r:id="rId6" tooltip="Phospholipid bilayer"/>
              </a:rPr>
              <a:t>phospholipid </a:t>
            </a:r>
            <a:r>
              <a:rPr lang="en-US" altLang="zh-CN" dirty="0" smtClean="0">
                <a:solidFill>
                  <a:srgbClr val="0B0080"/>
                </a:solidFill>
                <a:latin typeface="Arial" panose="020B0604020202020204" pitchFamily="34" charset="0"/>
                <a:hlinkClick r:id="rId6" tooltip="Phospholipid bilayer"/>
              </a:rPr>
              <a:t>bilayer</a:t>
            </a:r>
            <a:r>
              <a:rPr lang="en-US" altLang="zh-CN" dirty="0" smtClean="0">
                <a:solidFill>
                  <a:srgbClr val="252525"/>
                </a:solidFill>
                <a:latin typeface="Arial" panose="020B0604020202020204" pitchFamily="34" charset="0"/>
              </a:rPr>
              <a:t>.</a:t>
            </a:r>
            <a:r>
              <a:rPr lang="en-US" altLang="zh-CN" dirty="0">
                <a:solidFill>
                  <a:srgbClr val="252525"/>
                </a:solidFill>
                <a:latin typeface="Arial" panose="020B0604020202020204" pitchFamily="34" charset="0"/>
              </a:rPr>
              <a:t> </a:t>
            </a:r>
            <a:r>
              <a:rPr lang="en-US" altLang="zh-CN" dirty="0" err="1">
                <a:solidFill>
                  <a:srgbClr val="252525"/>
                </a:solidFill>
                <a:latin typeface="Arial" panose="020B0604020202020204" pitchFamily="34" charset="0"/>
              </a:rPr>
              <a:t>Lipofection</a:t>
            </a:r>
            <a:r>
              <a:rPr lang="en-US" altLang="zh-CN" dirty="0">
                <a:solidFill>
                  <a:srgbClr val="252525"/>
                </a:solidFill>
                <a:latin typeface="Arial" panose="020B0604020202020204" pitchFamily="34" charset="0"/>
              </a:rPr>
              <a:t> generally uses a positively charged (</a:t>
            </a:r>
            <a:r>
              <a:rPr lang="en-US" altLang="zh-CN" dirty="0">
                <a:solidFill>
                  <a:srgbClr val="0B0080"/>
                </a:solidFill>
                <a:latin typeface="Arial" panose="020B0604020202020204" pitchFamily="34" charset="0"/>
                <a:hlinkClick r:id="rId7" tooltip="Ion"/>
              </a:rPr>
              <a:t>cationic</a:t>
            </a:r>
            <a:r>
              <a:rPr lang="en-US" altLang="zh-CN" dirty="0">
                <a:solidFill>
                  <a:srgbClr val="252525"/>
                </a:solidFill>
                <a:latin typeface="Arial" panose="020B0604020202020204" pitchFamily="34" charset="0"/>
              </a:rPr>
              <a:t>) lipid to form an aggregate with the negatively charged (</a:t>
            </a:r>
            <a:r>
              <a:rPr lang="en-US" altLang="zh-CN" dirty="0">
                <a:solidFill>
                  <a:srgbClr val="0B0080"/>
                </a:solidFill>
                <a:latin typeface="Arial" panose="020B0604020202020204" pitchFamily="34" charset="0"/>
                <a:hlinkClick r:id="rId7" tooltip="Ion"/>
              </a:rPr>
              <a:t>anionic</a:t>
            </a:r>
            <a:r>
              <a:rPr lang="en-US" altLang="zh-CN" dirty="0">
                <a:solidFill>
                  <a:srgbClr val="252525"/>
                </a:solidFill>
                <a:latin typeface="Arial" panose="020B0604020202020204" pitchFamily="34" charset="0"/>
              </a:rPr>
              <a:t>) genetic material.</a:t>
            </a:r>
            <a:endParaRPr lang="zh-CN" altLang="en-US" dirty="0"/>
          </a:p>
        </p:txBody>
      </p:sp>
      <p:sp>
        <p:nvSpPr>
          <p:cNvPr id="8" name="Rectangle 7"/>
          <p:cNvSpPr/>
          <p:nvPr/>
        </p:nvSpPr>
        <p:spPr>
          <a:xfrm>
            <a:off x="1118616" y="5975729"/>
            <a:ext cx="5399683" cy="369332"/>
          </a:xfrm>
          <a:prstGeom prst="rect">
            <a:avLst/>
          </a:prstGeom>
        </p:spPr>
        <p:txBody>
          <a:bodyPr wrap="none">
            <a:spAutoFit/>
          </a:bodyPr>
          <a:lstStyle/>
          <a:p>
            <a:r>
              <a:rPr lang="en-US" altLang="zh-CN" dirty="0" err="1"/>
              <a:t>Lipofectamine</a:t>
            </a:r>
            <a:r>
              <a:rPr lang="en-US" altLang="zh-CN" dirty="0"/>
              <a:t>® 2000 Reagent - Thermo Fisher Scientific</a:t>
            </a:r>
            <a:endParaRPr lang="zh-CN" altLang="en-US" dirty="0"/>
          </a:p>
        </p:txBody>
      </p:sp>
      <p:sp>
        <p:nvSpPr>
          <p:cNvPr id="7" name="Rectangle 6"/>
          <p:cNvSpPr/>
          <p:nvPr/>
        </p:nvSpPr>
        <p:spPr>
          <a:xfrm>
            <a:off x="3070394" y="1579861"/>
            <a:ext cx="2533899" cy="461665"/>
          </a:xfrm>
          <a:prstGeom prst="rect">
            <a:avLst/>
          </a:prstGeom>
        </p:spPr>
        <p:txBody>
          <a:bodyPr wrap="none">
            <a:spAutoFit/>
          </a:bodyPr>
          <a:lstStyle/>
          <a:p>
            <a:r>
              <a:rPr lang="en-US" altLang="zh-CN" sz="2400" dirty="0"/>
              <a:t>calcium phosphate</a:t>
            </a:r>
            <a:endParaRPr lang="zh-CN" altLang="en-US" sz="2400" dirty="0"/>
          </a:p>
        </p:txBody>
      </p:sp>
      <p:sp>
        <p:nvSpPr>
          <p:cNvPr id="10" name="Rectangle 9"/>
          <p:cNvSpPr/>
          <p:nvPr/>
        </p:nvSpPr>
        <p:spPr>
          <a:xfrm>
            <a:off x="3070394" y="2054200"/>
            <a:ext cx="2126223" cy="461665"/>
          </a:xfrm>
          <a:prstGeom prst="rect">
            <a:avLst/>
          </a:prstGeom>
        </p:spPr>
        <p:txBody>
          <a:bodyPr wrap="none">
            <a:spAutoFit/>
          </a:bodyPr>
          <a:lstStyle/>
          <a:p>
            <a:r>
              <a:rPr lang="en-US" altLang="zh-CN" sz="2400" dirty="0"/>
              <a:t>electroporation</a:t>
            </a:r>
            <a:endParaRPr lang="zh-CN" altLang="en-US" sz="2400" dirty="0"/>
          </a:p>
        </p:txBody>
      </p:sp>
      <p:sp>
        <p:nvSpPr>
          <p:cNvPr id="12" name="Rectangle 11"/>
          <p:cNvSpPr/>
          <p:nvPr/>
        </p:nvSpPr>
        <p:spPr>
          <a:xfrm>
            <a:off x="3061250" y="2529424"/>
            <a:ext cx="1994649" cy="461665"/>
          </a:xfrm>
          <a:prstGeom prst="rect">
            <a:avLst/>
          </a:prstGeom>
        </p:spPr>
        <p:txBody>
          <a:bodyPr wrap="none">
            <a:spAutoFit/>
          </a:bodyPr>
          <a:lstStyle/>
          <a:p>
            <a:r>
              <a:rPr lang="en-US" altLang="zh-CN" sz="2400" dirty="0"/>
              <a:t>cell squeezing </a:t>
            </a:r>
            <a:endParaRPr lang="zh-CN" altLang="en-US" sz="2400" dirty="0"/>
          </a:p>
        </p:txBody>
      </p:sp>
      <p:sp>
        <p:nvSpPr>
          <p:cNvPr id="14" name="Rectangle 13"/>
          <p:cNvSpPr/>
          <p:nvPr/>
        </p:nvSpPr>
        <p:spPr>
          <a:xfrm>
            <a:off x="3061250" y="2971688"/>
            <a:ext cx="1758174" cy="461665"/>
          </a:xfrm>
          <a:prstGeom prst="rect">
            <a:avLst/>
          </a:prstGeom>
        </p:spPr>
        <p:txBody>
          <a:bodyPr wrap="none">
            <a:spAutoFit/>
          </a:bodyPr>
          <a:lstStyle/>
          <a:p>
            <a:r>
              <a:rPr lang="en-US" altLang="zh-CN" sz="2400" dirty="0"/>
              <a:t>cationic lipid</a:t>
            </a:r>
            <a:endParaRPr lang="zh-CN" altLang="en-US" sz="2400" dirty="0"/>
          </a:p>
        </p:txBody>
      </p:sp>
      <p:sp>
        <p:nvSpPr>
          <p:cNvPr id="15" name="Left Brace 14"/>
          <p:cNvSpPr/>
          <p:nvPr/>
        </p:nvSpPr>
        <p:spPr>
          <a:xfrm>
            <a:off x="2615184" y="1772971"/>
            <a:ext cx="320040" cy="152704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234064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ure_04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061" y="1053120"/>
            <a:ext cx="8735009" cy="3601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021824" y="5420606"/>
            <a:ext cx="1251625" cy="369332"/>
          </a:xfrm>
          <a:prstGeom prst="rect">
            <a:avLst/>
          </a:prstGeom>
          <a:noFill/>
        </p:spPr>
        <p:txBody>
          <a:bodyPr wrap="none" rtlCol="0">
            <a:spAutoFit/>
          </a:bodyPr>
          <a:lstStyle/>
          <a:p>
            <a:r>
              <a:rPr lang="en-US" altLang="zh-CN" dirty="0" smtClean="0"/>
              <a:t>Early 1980s</a:t>
            </a:r>
            <a:endParaRPr lang="zh-CN" altLang="en-US" dirty="0"/>
          </a:p>
        </p:txBody>
      </p:sp>
      <p:sp>
        <p:nvSpPr>
          <p:cNvPr id="2" name="Rectangle 1"/>
          <p:cNvSpPr/>
          <p:nvPr/>
        </p:nvSpPr>
        <p:spPr>
          <a:xfrm>
            <a:off x="740664" y="331971"/>
            <a:ext cx="10820400" cy="584775"/>
          </a:xfrm>
          <a:prstGeom prst="rect">
            <a:avLst/>
          </a:prstGeom>
        </p:spPr>
        <p:txBody>
          <a:bodyPr wrap="square">
            <a:spAutoFit/>
          </a:bodyPr>
          <a:lstStyle/>
          <a:p>
            <a:r>
              <a:rPr lang="en-US" altLang="zh-CN" sz="3200" b="1" dirty="0">
                <a:solidFill>
                  <a:srgbClr val="1271FF"/>
                </a:solidFill>
                <a:latin typeface="FrutigerLTStd-Bold"/>
              </a:rPr>
              <a:t>Figure 4.1 </a:t>
            </a:r>
            <a:r>
              <a:rPr lang="en-US" altLang="zh-CN" sz="3200" b="1" dirty="0">
                <a:solidFill>
                  <a:srgbClr val="000000"/>
                </a:solidFill>
                <a:latin typeface="FrutigerLTStd-Bold"/>
              </a:rPr>
              <a:t>Transfection of DNA </a:t>
            </a:r>
            <a:r>
              <a:rPr lang="en-US" altLang="zh-CN" sz="3200" b="1" dirty="0" smtClean="0">
                <a:solidFill>
                  <a:srgbClr val="000000"/>
                </a:solidFill>
                <a:latin typeface="FrutigerLTStd-Bold"/>
              </a:rPr>
              <a:t>of transformed </a:t>
            </a:r>
            <a:r>
              <a:rPr lang="en-US" altLang="zh-CN" sz="3200" b="1" dirty="0">
                <a:solidFill>
                  <a:srgbClr val="000000"/>
                </a:solidFill>
                <a:latin typeface="FrutigerLTStd-Bold"/>
              </a:rPr>
              <a:t>cells</a:t>
            </a:r>
            <a:endParaRPr lang="zh-CN" altLang="en-US" sz="3200" dirty="0"/>
          </a:p>
        </p:txBody>
      </p:sp>
      <p:sp>
        <p:nvSpPr>
          <p:cNvPr id="5" name="Rectangle 4"/>
          <p:cNvSpPr/>
          <p:nvPr/>
        </p:nvSpPr>
        <p:spPr>
          <a:xfrm>
            <a:off x="1228344" y="4976336"/>
            <a:ext cx="8555736" cy="1477328"/>
          </a:xfrm>
          <a:prstGeom prst="rect">
            <a:avLst/>
          </a:prstGeom>
        </p:spPr>
        <p:txBody>
          <a:bodyPr wrap="square">
            <a:spAutoFit/>
          </a:bodyPr>
          <a:lstStyle/>
          <a:p>
            <a:r>
              <a:rPr lang="en-US" altLang="zh-CN" dirty="0">
                <a:latin typeface="FrutigerLTStd-Light"/>
              </a:rPr>
              <a:t>DNA is then </a:t>
            </a:r>
            <a:r>
              <a:rPr lang="en-US" altLang="zh-CN" dirty="0" smtClean="0">
                <a:latin typeface="FrutigerLTStd-Light"/>
              </a:rPr>
              <a:t>introduced into </a:t>
            </a:r>
            <a:r>
              <a:rPr lang="en-US" altLang="zh-CN" dirty="0">
                <a:latin typeface="FrutigerLTStd-Light"/>
              </a:rPr>
              <a:t>a phosphate buffer. When </a:t>
            </a:r>
            <a:r>
              <a:rPr lang="en-US" altLang="zh-CN" dirty="0" smtClean="0">
                <a:latin typeface="FrutigerLTStd-Light"/>
              </a:rPr>
              <a:t>calcium ions </a:t>
            </a:r>
            <a:r>
              <a:rPr lang="en-US" altLang="zh-CN" dirty="0">
                <a:latin typeface="FrutigerLTStd-Light"/>
              </a:rPr>
              <a:t>are added, a co-precipitate of </a:t>
            </a:r>
            <a:r>
              <a:rPr lang="en-US" altLang="zh-CN" dirty="0" smtClean="0">
                <a:latin typeface="FrutigerLTStd-Light"/>
              </a:rPr>
              <a:t>DNA and </a:t>
            </a:r>
            <a:r>
              <a:rPr lang="en-US" altLang="zh-CN" dirty="0">
                <a:latin typeface="FrutigerLTStd-Light"/>
              </a:rPr>
              <a:t>calcium phosphate crystals is </a:t>
            </a:r>
            <a:r>
              <a:rPr lang="en-US" altLang="zh-CN" dirty="0" smtClean="0">
                <a:latin typeface="FrutigerLTStd-Light"/>
              </a:rPr>
              <a:t>formed (</a:t>
            </a:r>
            <a:r>
              <a:rPr lang="en-US" altLang="zh-CN" i="1" dirty="0" smtClean="0">
                <a:latin typeface="FrutigerLTStd-LightItalic"/>
              </a:rPr>
              <a:t>pink </a:t>
            </a:r>
            <a:r>
              <a:rPr lang="en-US" altLang="zh-CN" i="1" dirty="0">
                <a:latin typeface="FrutigerLTStd-LightItalic"/>
              </a:rPr>
              <a:t>and purple</a:t>
            </a:r>
            <a:r>
              <a:rPr lang="en-US" altLang="zh-CN" dirty="0">
                <a:latin typeface="FrutigerLTStd-Light"/>
              </a:rPr>
              <a:t>). These crystals </a:t>
            </a:r>
            <a:r>
              <a:rPr lang="en-US" altLang="zh-CN" dirty="0" smtClean="0">
                <a:latin typeface="FrutigerLTStd-Light"/>
              </a:rPr>
              <a:t>are added </a:t>
            </a:r>
            <a:r>
              <a:rPr lang="en-US" altLang="zh-CN" dirty="0">
                <a:latin typeface="FrutigerLTStd-Light"/>
              </a:rPr>
              <a:t>to a monolayer culture of </a:t>
            </a:r>
            <a:r>
              <a:rPr lang="en-US" altLang="zh-CN" dirty="0" smtClean="0">
                <a:latin typeface="FrutigerLTStd-Light"/>
              </a:rPr>
              <a:t>normal cells </a:t>
            </a:r>
            <a:r>
              <a:rPr lang="en-US" altLang="zh-CN" dirty="0">
                <a:latin typeface="FrutigerLTStd-Light"/>
              </a:rPr>
              <a:t>(</a:t>
            </a:r>
            <a:r>
              <a:rPr lang="en-US" altLang="zh-CN" i="1" dirty="0">
                <a:latin typeface="FrutigerLTStd-LightItalic"/>
              </a:rPr>
              <a:t>green</a:t>
            </a:r>
            <a:r>
              <a:rPr lang="en-US" altLang="zh-CN" dirty="0">
                <a:latin typeface="FrutigerLTStd-Light"/>
              </a:rPr>
              <a:t>). The calcium </a:t>
            </a:r>
            <a:r>
              <a:rPr lang="en-US" altLang="zh-CN" dirty="0" smtClean="0">
                <a:latin typeface="FrutigerLTStd-Light"/>
              </a:rPr>
              <a:t>phosphate crystals </a:t>
            </a:r>
            <a:r>
              <a:rPr lang="en-US" altLang="zh-CN" dirty="0">
                <a:latin typeface="FrutigerLTStd-Light"/>
              </a:rPr>
              <a:t>facilitate the uptake of </a:t>
            </a:r>
            <a:r>
              <a:rPr lang="en-US" altLang="zh-CN" dirty="0" smtClean="0">
                <a:latin typeface="FrutigerLTStd-Light"/>
              </a:rPr>
              <a:t>DNA fragments </a:t>
            </a:r>
            <a:r>
              <a:rPr lang="en-US" altLang="zh-CN" dirty="0">
                <a:latin typeface="FrutigerLTStd-Light"/>
              </a:rPr>
              <a:t>by cells. </a:t>
            </a:r>
            <a:endParaRPr lang="zh-CN" altLang="en-US" dirty="0"/>
          </a:p>
        </p:txBody>
      </p:sp>
    </p:spTree>
    <p:extLst>
      <p:ext uri="{BB962C8B-B14F-4D97-AF65-F5344CB8AC3E}">
        <p14:creationId xmlns:p14="http://schemas.microsoft.com/office/powerpoint/2010/main" val="2515877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4419" y="1938957"/>
            <a:ext cx="10076688" cy="3323987"/>
          </a:xfrm>
          <a:prstGeom prst="rect">
            <a:avLst/>
          </a:prstGeom>
        </p:spPr>
        <p:txBody>
          <a:bodyPr wrap="square">
            <a:spAutoFit/>
          </a:bodyPr>
          <a:lstStyle/>
          <a:p>
            <a:pPr>
              <a:lnSpc>
                <a:spcPct val="150000"/>
              </a:lnSpc>
            </a:pPr>
            <a:r>
              <a:rPr lang="en-US" altLang="zh-CN" sz="2000" dirty="0">
                <a:latin typeface="UtopiaStd-Regular"/>
              </a:rPr>
              <a:t>These particular cancer cells originated with mouse </a:t>
            </a:r>
            <a:r>
              <a:rPr lang="en-US" altLang="zh-CN" sz="2000" dirty="0" smtClean="0">
                <a:latin typeface="UtopiaStd-Regular"/>
              </a:rPr>
              <a:t>fibroblasts of </a:t>
            </a:r>
            <a:r>
              <a:rPr lang="en-US" altLang="zh-CN" sz="2000" dirty="0">
                <a:latin typeface="UtopiaStd-Regular"/>
              </a:rPr>
              <a:t>the </a:t>
            </a:r>
            <a:r>
              <a:rPr lang="en-US" altLang="zh-CN" sz="2000" u="sng" dirty="0">
                <a:solidFill>
                  <a:srgbClr val="FF0000"/>
                </a:solidFill>
                <a:latin typeface="UtopiaStd-Regular"/>
              </a:rPr>
              <a:t>C3H10T1/2 mouse cell line that had been treated repeatedly with the </a:t>
            </a:r>
            <a:r>
              <a:rPr lang="en-US" altLang="zh-CN" sz="2000" u="sng" dirty="0" smtClean="0">
                <a:solidFill>
                  <a:srgbClr val="FF0000"/>
                </a:solidFill>
                <a:latin typeface="UtopiaStd-Regular"/>
              </a:rPr>
              <a:t>potent carcinogen </a:t>
            </a:r>
            <a:r>
              <a:rPr lang="en-US" altLang="zh-CN" sz="2000" u="sng" dirty="0">
                <a:solidFill>
                  <a:srgbClr val="FF0000"/>
                </a:solidFill>
                <a:latin typeface="UtopiaStd-Regular"/>
              </a:rPr>
              <a:t>and mutagen 3-methylcholanthrene (3-MC), a known component of </a:t>
            </a:r>
            <a:r>
              <a:rPr lang="en-US" altLang="zh-CN" sz="2000" u="sng" dirty="0" smtClean="0">
                <a:solidFill>
                  <a:srgbClr val="FF0000"/>
                </a:solidFill>
                <a:latin typeface="UtopiaStd-Regular"/>
              </a:rPr>
              <a:t>coal tars</a:t>
            </a:r>
            <a:r>
              <a:rPr lang="en-US" altLang="zh-CN" sz="2000" dirty="0">
                <a:latin typeface="UtopiaStd-Regular"/>
              </a:rPr>
              <a:t>. Importantly, these cells bore no traces of either tumor virus infection or </a:t>
            </a:r>
            <a:r>
              <a:rPr lang="en-US" altLang="zh-CN" sz="2000" dirty="0" smtClean="0">
                <a:latin typeface="UtopiaStd-Regular"/>
              </a:rPr>
              <a:t>activated endogenous </a:t>
            </a:r>
            <a:r>
              <a:rPr lang="en-US" altLang="zh-CN" sz="2000" dirty="0">
                <a:latin typeface="UtopiaStd-Regular"/>
              </a:rPr>
              <a:t>retroviral genomes. Hence, any transforming oncogenes detected in </a:t>
            </a:r>
            <a:r>
              <a:rPr lang="en-US" altLang="zh-CN" sz="2000" dirty="0" smtClean="0">
                <a:latin typeface="UtopiaStd-Regular"/>
              </a:rPr>
              <a:t>the genome </a:t>
            </a:r>
            <a:r>
              <a:rPr lang="en-US" altLang="zh-CN" sz="2000" dirty="0">
                <a:latin typeface="UtopiaStd-Regular"/>
              </a:rPr>
              <a:t>of these cells would, with great likelihood, be of cellular origin, that is, </a:t>
            </a:r>
            <a:r>
              <a:rPr lang="en-US" altLang="zh-CN" sz="2000" dirty="0" smtClean="0">
                <a:latin typeface="UtopiaStd-Regular"/>
              </a:rPr>
              <a:t>mutant versions </a:t>
            </a:r>
            <a:r>
              <a:rPr lang="en-US" altLang="zh-CN" sz="2000" dirty="0">
                <a:latin typeface="UtopiaStd-Regular"/>
              </a:rPr>
              <a:t>of normal cellular genes.</a:t>
            </a:r>
            <a:endParaRPr lang="zh-CN" altLang="en-US" sz="2000" dirty="0"/>
          </a:p>
        </p:txBody>
      </p:sp>
      <p:sp>
        <p:nvSpPr>
          <p:cNvPr id="3" name="TextBox 2"/>
          <p:cNvSpPr txBox="1"/>
          <p:nvPr/>
        </p:nvSpPr>
        <p:spPr>
          <a:xfrm>
            <a:off x="3690177" y="749808"/>
            <a:ext cx="4845173" cy="584775"/>
          </a:xfrm>
          <a:prstGeom prst="rect">
            <a:avLst/>
          </a:prstGeom>
          <a:noFill/>
        </p:spPr>
        <p:txBody>
          <a:bodyPr wrap="none" rtlCol="0">
            <a:spAutoFit/>
          </a:bodyPr>
          <a:lstStyle/>
          <a:p>
            <a:r>
              <a:rPr lang="en-US" altLang="zh-CN" sz="3200" b="1" dirty="0" smtClean="0">
                <a:solidFill>
                  <a:srgbClr val="FF0000"/>
                </a:solidFill>
              </a:rPr>
              <a:t>Non-viral cellular oncogene</a:t>
            </a:r>
            <a:endParaRPr lang="zh-CN" altLang="en-US" sz="3200" b="1" dirty="0">
              <a:solidFill>
                <a:srgbClr val="FF0000"/>
              </a:solidFill>
            </a:endParaRPr>
          </a:p>
        </p:txBody>
      </p:sp>
    </p:spTree>
    <p:extLst>
      <p:ext uri="{BB962C8B-B14F-4D97-AF65-F5344CB8AC3E}">
        <p14:creationId xmlns:p14="http://schemas.microsoft.com/office/powerpoint/2010/main" val="248700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0160" y="2094405"/>
            <a:ext cx="10177272" cy="3732945"/>
          </a:xfrm>
          <a:prstGeom prst="rect">
            <a:avLst/>
          </a:prstGeom>
        </p:spPr>
        <p:txBody>
          <a:bodyPr wrap="square">
            <a:spAutoFit/>
          </a:bodyPr>
          <a:lstStyle/>
          <a:p>
            <a:pPr>
              <a:lnSpc>
                <a:spcPct val="150000"/>
              </a:lnSpc>
            </a:pPr>
            <a:r>
              <a:rPr lang="en-US" altLang="zh-CN" sz="2000" dirty="0">
                <a:latin typeface="UtopiaStd-Regular"/>
              </a:rPr>
              <a:t>In 1978–1979, DNAs extracted from several such 3-MC–transformed mouse cell </a:t>
            </a:r>
            <a:r>
              <a:rPr lang="en-US" altLang="zh-CN" sz="2000" dirty="0" smtClean="0">
                <a:latin typeface="UtopiaStd-Regular"/>
              </a:rPr>
              <a:t>lines were </a:t>
            </a:r>
            <a:r>
              <a:rPr lang="en-US" altLang="zh-CN" sz="2000" dirty="0">
                <a:latin typeface="UtopiaStd-Regular"/>
              </a:rPr>
              <a:t>transfected into cultures of NIH 3T3 recipient cells, yielding large numbers </a:t>
            </a:r>
            <a:r>
              <a:rPr lang="en-US" altLang="zh-CN" sz="2000" dirty="0" smtClean="0">
                <a:latin typeface="UtopiaStd-Regular"/>
              </a:rPr>
              <a:t>of foci </a:t>
            </a:r>
            <a:r>
              <a:rPr lang="en-US" altLang="zh-CN" sz="2000" dirty="0">
                <a:latin typeface="UtopiaStd-Regular"/>
              </a:rPr>
              <a:t>after several weeks. The cells plucked from the resulting foci were later found </a:t>
            </a:r>
            <a:r>
              <a:rPr lang="en-US" altLang="zh-CN" sz="2000" dirty="0" smtClean="0">
                <a:latin typeface="UtopiaStd-Regular"/>
              </a:rPr>
              <a:t>to be </a:t>
            </a:r>
            <a:r>
              <a:rPr lang="en-US" altLang="zh-CN" sz="2000" dirty="0">
                <a:latin typeface="UtopiaStd-Regular"/>
              </a:rPr>
              <a:t>both anchorage-independent and tumorigenic (see Table 3.2). This simple </a:t>
            </a:r>
            <a:r>
              <a:rPr lang="en-US" altLang="zh-CN" sz="2000" dirty="0" smtClean="0">
                <a:latin typeface="UtopiaStd-Regular"/>
              </a:rPr>
              <a:t>experiment proved </a:t>
            </a:r>
            <a:r>
              <a:rPr lang="en-US" altLang="zh-CN" sz="2000" dirty="0">
                <a:latin typeface="UtopiaStd-Regular"/>
              </a:rPr>
              <a:t>that the </a:t>
            </a:r>
            <a:r>
              <a:rPr lang="en-US" altLang="zh-CN" sz="2000" u="sng" dirty="0">
                <a:solidFill>
                  <a:srgbClr val="FF0000"/>
                </a:solidFill>
                <a:latin typeface="UtopiaStd-Regular"/>
              </a:rPr>
              <a:t>donor tumor DNA carried one or several genetic elements </a:t>
            </a:r>
            <a:r>
              <a:rPr lang="en-US" altLang="zh-CN" sz="2000" u="sng" dirty="0" smtClean="0">
                <a:solidFill>
                  <a:srgbClr val="FF0000"/>
                </a:solidFill>
                <a:latin typeface="UtopiaStd-Regular"/>
              </a:rPr>
              <a:t>that were </a:t>
            </a:r>
            <a:r>
              <a:rPr lang="en-US" altLang="zh-CN" sz="2000" u="sng" dirty="0">
                <a:solidFill>
                  <a:srgbClr val="FF0000"/>
                </a:solidFill>
                <a:latin typeface="UtopiaStd-Regular"/>
              </a:rPr>
              <a:t>able to convert a non-tumorigenic NIH 3T3 recipient cell into a cell that </a:t>
            </a:r>
            <a:r>
              <a:rPr lang="en-US" altLang="zh-CN" sz="2000" u="sng" dirty="0" smtClean="0">
                <a:solidFill>
                  <a:srgbClr val="FF0000"/>
                </a:solidFill>
                <a:latin typeface="UtopiaStd-Regular"/>
              </a:rPr>
              <a:t>was strongly </a:t>
            </a:r>
            <a:r>
              <a:rPr lang="en-US" altLang="zh-CN" sz="2000" u="sng" dirty="0">
                <a:solidFill>
                  <a:srgbClr val="FF0000"/>
                </a:solidFill>
                <a:latin typeface="UtopiaStd-Regular"/>
              </a:rPr>
              <a:t>tumorigenic.</a:t>
            </a:r>
            <a:endParaRPr lang="zh-CN" altLang="en-US" sz="2000" u="sng" dirty="0">
              <a:solidFill>
                <a:srgbClr val="FF0000"/>
              </a:solidFill>
            </a:endParaRPr>
          </a:p>
        </p:txBody>
      </p:sp>
      <p:sp>
        <p:nvSpPr>
          <p:cNvPr id="5" name="TextBox 4"/>
          <p:cNvSpPr txBox="1"/>
          <p:nvPr/>
        </p:nvSpPr>
        <p:spPr>
          <a:xfrm>
            <a:off x="3511296" y="649224"/>
            <a:ext cx="4749249" cy="584775"/>
          </a:xfrm>
          <a:prstGeom prst="rect">
            <a:avLst/>
          </a:prstGeom>
          <a:noFill/>
        </p:spPr>
        <p:txBody>
          <a:bodyPr wrap="none" rtlCol="0">
            <a:spAutoFit/>
          </a:bodyPr>
          <a:lstStyle/>
          <a:p>
            <a:r>
              <a:rPr lang="en-US" altLang="zh-CN" sz="3200" dirty="0" smtClean="0"/>
              <a:t>Non-viral cellular oncogene</a:t>
            </a:r>
            <a:endParaRPr lang="zh-CN" altLang="en-US" sz="3200" dirty="0"/>
          </a:p>
        </p:txBody>
      </p:sp>
    </p:spTree>
    <p:extLst>
      <p:ext uri="{BB962C8B-B14F-4D97-AF65-F5344CB8AC3E}">
        <p14:creationId xmlns:p14="http://schemas.microsoft.com/office/powerpoint/2010/main" val="1424376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1417" y="3993950"/>
            <a:ext cx="8006688" cy="584775"/>
          </a:xfrm>
          <a:prstGeom prst="rect">
            <a:avLst/>
          </a:prstGeom>
        </p:spPr>
        <p:txBody>
          <a:bodyPr wrap="square">
            <a:spAutoFit/>
          </a:bodyPr>
          <a:lstStyle/>
          <a:p>
            <a:r>
              <a:rPr lang="en-US" altLang="zh-CN" sz="3200" b="1" smtClean="0">
                <a:solidFill>
                  <a:srgbClr val="FF0000"/>
                </a:solidFill>
                <a:latin typeface="Calibri" panose="020F0502020204030204" pitchFamily="34" charset="0"/>
              </a:rPr>
              <a:t>How </a:t>
            </a:r>
            <a:r>
              <a:rPr lang="en-US" altLang="zh-CN" sz="3200" b="1" dirty="0">
                <a:solidFill>
                  <a:srgbClr val="FF0000"/>
                </a:solidFill>
                <a:latin typeface="Calibri" panose="020F0502020204030204" pitchFamily="34" charset="0"/>
              </a:rPr>
              <a:t>proto-oncogene become oncogene? </a:t>
            </a:r>
            <a:endParaRPr lang="zh-CN" altLang="en-US" sz="3200" dirty="0"/>
          </a:p>
        </p:txBody>
      </p:sp>
      <p:sp>
        <p:nvSpPr>
          <p:cNvPr id="3" name="TextBox 2"/>
          <p:cNvSpPr txBox="1"/>
          <p:nvPr/>
        </p:nvSpPr>
        <p:spPr>
          <a:xfrm>
            <a:off x="852055" y="1365171"/>
            <a:ext cx="10605412" cy="1323439"/>
          </a:xfrm>
          <a:prstGeom prst="rect">
            <a:avLst/>
          </a:prstGeom>
          <a:noFill/>
        </p:spPr>
        <p:txBody>
          <a:bodyPr wrap="square" rtlCol="0">
            <a:spAutoFit/>
          </a:bodyPr>
          <a:lstStyle/>
          <a:p>
            <a:r>
              <a:rPr lang="en-US" altLang="zh-CN" sz="2000" b="1" dirty="0" smtClean="0">
                <a:solidFill>
                  <a:srgbClr val="FF0000"/>
                </a:solidFill>
              </a:rPr>
              <a:t>Oncogene</a:t>
            </a:r>
            <a:r>
              <a:rPr lang="zh-CN" altLang="en-US" sz="2000" b="1" dirty="0">
                <a:solidFill>
                  <a:srgbClr val="FF0000"/>
                </a:solidFill>
              </a:rPr>
              <a:t> （</a:t>
            </a:r>
            <a:r>
              <a:rPr lang="zh-CN" altLang="en-US" sz="2000" b="1" dirty="0"/>
              <a:t>癌基因</a:t>
            </a:r>
            <a:r>
              <a:rPr lang="zh-CN" altLang="en-US" sz="2000" b="1" dirty="0">
                <a:solidFill>
                  <a:srgbClr val="FF0000"/>
                </a:solidFill>
              </a:rPr>
              <a:t>）</a:t>
            </a:r>
            <a:r>
              <a:rPr lang="en-US" altLang="zh-CN" sz="2000" dirty="0" smtClean="0"/>
              <a:t> </a:t>
            </a:r>
            <a:r>
              <a:rPr lang="en-US" altLang="zh-CN" sz="2000" dirty="0"/>
              <a:t>is a gene that has the potential to cause </a:t>
            </a:r>
            <a:r>
              <a:rPr lang="en-US" altLang="zh-CN" sz="2000" dirty="0" smtClean="0"/>
              <a:t>cancer.  </a:t>
            </a:r>
          </a:p>
          <a:p>
            <a:endParaRPr lang="zh-CN" altLang="en-US" sz="2000" dirty="0"/>
          </a:p>
          <a:p>
            <a:r>
              <a:rPr lang="en-US" altLang="zh-CN" sz="2000" b="1" dirty="0" smtClean="0">
                <a:solidFill>
                  <a:srgbClr val="FF0000"/>
                </a:solidFill>
              </a:rPr>
              <a:t>proto-oncogene</a:t>
            </a:r>
            <a:r>
              <a:rPr lang="zh-CN" altLang="en-US" sz="2000" b="1" dirty="0">
                <a:solidFill>
                  <a:srgbClr val="FF0000"/>
                </a:solidFill>
              </a:rPr>
              <a:t> （</a:t>
            </a:r>
            <a:r>
              <a:rPr lang="zh-CN" altLang="en-US" sz="2000" b="1" dirty="0"/>
              <a:t>原癌基因</a:t>
            </a:r>
            <a:r>
              <a:rPr lang="zh-CN" altLang="en-US" sz="2000" b="1" dirty="0">
                <a:solidFill>
                  <a:srgbClr val="FF0000"/>
                </a:solidFill>
              </a:rPr>
              <a:t>）</a:t>
            </a:r>
            <a:r>
              <a:rPr lang="en-US" altLang="zh-CN" sz="2000" dirty="0" smtClean="0"/>
              <a:t> </a:t>
            </a:r>
            <a:r>
              <a:rPr lang="en-US" altLang="zh-CN" sz="2000" dirty="0"/>
              <a:t>is a normal gene that could become an oncogene due to mutations or increased </a:t>
            </a:r>
            <a:r>
              <a:rPr lang="en-US" altLang="zh-CN" sz="2000" dirty="0" smtClean="0"/>
              <a:t>expression.</a:t>
            </a:r>
            <a:endParaRPr lang="en-US" altLang="zh-CN" sz="2000" dirty="0"/>
          </a:p>
        </p:txBody>
      </p:sp>
    </p:spTree>
    <p:extLst>
      <p:ext uri="{BB962C8B-B14F-4D97-AF65-F5344CB8AC3E}">
        <p14:creationId xmlns:p14="http://schemas.microsoft.com/office/powerpoint/2010/main" val="41287202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figure_04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659" y="1129793"/>
            <a:ext cx="8531225"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2718" y="4829346"/>
            <a:ext cx="10960610" cy="1600438"/>
          </a:xfrm>
          <a:prstGeom prst="rect">
            <a:avLst/>
          </a:prstGeom>
        </p:spPr>
        <p:txBody>
          <a:bodyPr wrap="square">
            <a:spAutoFit/>
          </a:bodyPr>
          <a:lstStyle/>
          <a:p>
            <a:r>
              <a:rPr lang="en-US" altLang="zh-CN" sz="1600" dirty="0">
                <a:latin typeface="FrutigerLTStd-Light"/>
              </a:rPr>
              <a:t>The introduction via </a:t>
            </a:r>
            <a:r>
              <a:rPr lang="en-US" altLang="zh-CN" sz="1600" u="sng" dirty="0">
                <a:solidFill>
                  <a:srgbClr val="FF0000"/>
                </a:solidFill>
                <a:latin typeface="FrutigerLTStd-Light"/>
              </a:rPr>
              <a:t>transfection of </a:t>
            </a:r>
            <a:r>
              <a:rPr lang="en-US" altLang="zh-CN" sz="1600" u="sng" dirty="0" smtClean="0">
                <a:solidFill>
                  <a:srgbClr val="FF0000"/>
                </a:solidFill>
                <a:latin typeface="FrutigerLTStd-Light"/>
              </a:rPr>
              <a:t>human tumor DNAs </a:t>
            </a:r>
            <a:r>
              <a:rPr lang="en-US" altLang="zh-CN" sz="1600" u="sng" dirty="0">
                <a:solidFill>
                  <a:srgbClr val="FF0000"/>
                </a:solidFill>
                <a:latin typeface="FrutigerLTStd-Light"/>
              </a:rPr>
              <a:t>into NIH 3T3 cells </a:t>
            </a:r>
            <a:r>
              <a:rPr lang="en-US" altLang="zh-CN" sz="1600" dirty="0">
                <a:latin typeface="FrutigerLTStd-Light"/>
              </a:rPr>
              <a:t>yielded foci of </a:t>
            </a:r>
            <a:r>
              <a:rPr lang="en-US" altLang="zh-CN" sz="1600" dirty="0" err="1">
                <a:latin typeface="FrutigerLTStd-Light"/>
              </a:rPr>
              <a:t>transformants</a:t>
            </a:r>
            <a:r>
              <a:rPr lang="en-US" altLang="zh-CN" sz="1600" dirty="0">
                <a:latin typeface="FrutigerLTStd-Light"/>
              </a:rPr>
              <a:t>. Seen </a:t>
            </a:r>
            <a:r>
              <a:rPr lang="en-US" altLang="zh-CN" sz="1600" dirty="0" smtClean="0">
                <a:latin typeface="FrutigerLTStd-Light"/>
              </a:rPr>
              <a:t>at low </a:t>
            </a:r>
            <a:r>
              <a:rPr lang="en-US" altLang="zh-CN" sz="1600" dirty="0">
                <a:latin typeface="FrutigerLTStd-Light"/>
              </a:rPr>
              <a:t>magnification (</a:t>
            </a:r>
            <a:r>
              <a:rPr lang="en-US" altLang="zh-CN" sz="1600" i="1" dirty="0">
                <a:latin typeface="FrutigerLTStd-LightItalic"/>
              </a:rPr>
              <a:t>middle</a:t>
            </a:r>
            <a:r>
              <a:rPr lang="en-US" altLang="zh-CN" sz="1600" dirty="0">
                <a:latin typeface="FrutigerLTStd-Light"/>
              </a:rPr>
              <a:t>) is a focus generated by </a:t>
            </a:r>
            <a:r>
              <a:rPr lang="en-US" altLang="zh-CN" sz="1600" dirty="0" smtClean="0">
                <a:latin typeface="FrutigerLTStd-Light"/>
              </a:rPr>
              <a:t>transfection of </a:t>
            </a:r>
            <a:r>
              <a:rPr lang="en-US" altLang="zh-CN" sz="1600" dirty="0">
                <a:latin typeface="FrutigerLTStd-Light"/>
              </a:rPr>
              <a:t>DNA from the T24 human bladder carcinoma cell line. At </a:t>
            </a:r>
            <a:r>
              <a:rPr lang="en-US" altLang="zh-CN" sz="1600" dirty="0" smtClean="0">
                <a:latin typeface="FrutigerLTStd-Light"/>
              </a:rPr>
              <a:t>high magnification </a:t>
            </a:r>
            <a:r>
              <a:rPr lang="en-US" altLang="zh-CN" sz="1600" dirty="0">
                <a:latin typeface="FrutigerLTStd-Light"/>
              </a:rPr>
              <a:t>the transformed cells within this focus (</a:t>
            </a:r>
            <a:r>
              <a:rPr lang="en-US" altLang="zh-CN" sz="1600" i="1" dirty="0">
                <a:latin typeface="FrutigerLTStd-LightItalic"/>
              </a:rPr>
              <a:t>left</a:t>
            </a:r>
            <a:r>
              <a:rPr lang="en-US" altLang="zh-CN" sz="1600" dirty="0">
                <a:latin typeface="FrutigerLTStd-Light"/>
              </a:rPr>
              <a:t>), </a:t>
            </a:r>
            <a:r>
              <a:rPr lang="en-US" altLang="zh-CN" sz="1600" dirty="0" smtClean="0">
                <a:latin typeface="FrutigerLTStd-Light"/>
              </a:rPr>
              <a:t>like many </a:t>
            </a:r>
            <a:r>
              <a:rPr lang="en-US" altLang="zh-CN" sz="1600" dirty="0">
                <a:latin typeface="FrutigerLTStd-Light"/>
              </a:rPr>
              <a:t>transformed fibroblasts, are </a:t>
            </a:r>
            <a:r>
              <a:rPr lang="en-US" altLang="zh-CN" sz="1600" u="sng" dirty="0">
                <a:solidFill>
                  <a:srgbClr val="FF0000"/>
                </a:solidFill>
                <a:latin typeface="FrutigerLTStd-Light"/>
              </a:rPr>
              <a:t>spindle-shaped</a:t>
            </a:r>
            <a:r>
              <a:rPr lang="en-US" altLang="zh-CN" sz="1600" dirty="0">
                <a:latin typeface="FrutigerLTStd-Light"/>
              </a:rPr>
              <a:t>, </a:t>
            </a:r>
            <a:r>
              <a:rPr lang="en-US" altLang="zh-CN" sz="1600" u="sng" dirty="0" err="1" smtClean="0">
                <a:solidFill>
                  <a:srgbClr val="FF0000"/>
                </a:solidFill>
                <a:latin typeface="FrutigerLTStd-Light"/>
              </a:rPr>
              <a:t>refractile</a:t>
            </a:r>
            <a:r>
              <a:rPr lang="en-US" altLang="zh-CN" sz="1600" dirty="0" smtClean="0">
                <a:latin typeface="FrutigerLTStd-Light"/>
              </a:rPr>
              <a:t>(</a:t>
            </a:r>
            <a:r>
              <a:rPr lang="zh-CN" altLang="en-US" sz="1600" dirty="0"/>
              <a:t>能折射的</a:t>
            </a:r>
            <a:r>
              <a:rPr lang="en-US" altLang="zh-CN" sz="1600" dirty="0" smtClean="0">
                <a:latin typeface="FrutigerLTStd-Light"/>
              </a:rPr>
              <a:t>), and </a:t>
            </a:r>
            <a:r>
              <a:rPr lang="en-US" altLang="zh-CN" sz="1600" u="sng" dirty="0" smtClean="0">
                <a:solidFill>
                  <a:srgbClr val="FF0000"/>
                </a:solidFill>
                <a:latin typeface="FrutigerLTStd-Light"/>
              </a:rPr>
              <a:t>piled </a:t>
            </a:r>
            <a:r>
              <a:rPr lang="en-US" altLang="zh-CN" sz="1600" u="sng" dirty="0">
                <a:solidFill>
                  <a:srgbClr val="FF0000"/>
                </a:solidFill>
                <a:latin typeface="FrutigerLTStd-Light"/>
              </a:rPr>
              <a:t>up densely on one another</a:t>
            </a:r>
            <a:r>
              <a:rPr lang="en-US" altLang="zh-CN" sz="1600" dirty="0">
                <a:latin typeface="FrutigerLTStd-Light"/>
              </a:rPr>
              <a:t>. At the same magnification, </a:t>
            </a:r>
            <a:r>
              <a:rPr lang="en-US" altLang="zh-CN" sz="1600" dirty="0" smtClean="0">
                <a:latin typeface="FrutigerLTStd-Light"/>
              </a:rPr>
              <a:t>the cells </a:t>
            </a:r>
            <a:r>
              <a:rPr lang="en-US" altLang="zh-CN" sz="1600" dirty="0">
                <a:latin typeface="FrutigerLTStd-Light"/>
              </a:rPr>
              <a:t>in the surrounding monolayer of untransformed NIH 3T3 </a:t>
            </a:r>
            <a:r>
              <a:rPr lang="en-US" altLang="zh-CN" sz="1600" dirty="0" smtClean="0">
                <a:latin typeface="FrutigerLTStd-Light"/>
              </a:rPr>
              <a:t>cells (</a:t>
            </a:r>
            <a:r>
              <a:rPr lang="en-US" altLang="zh-CN" sz="1600" i="1" dirty="0" smtClean="0">
                <a:latin typeface="FrutigerLTStd-LightItalic"/>
              </a:rPr>
              <a:t>right</a:t>
            </a:r>
            <a:r>
              <a:rPr lang="en-US" altLang="zh-CN" sz="1600" dirty="0">
                <a:latin typeface="FrutigerLTStd-Light"/>
              </a:rPr>
              <a:t>), like normal fibroblasts, have wide, extended </a:t>
            </a:r>
            <a:r>
              <a:rPr lang="en-US" altLang="zh-CN" sz="1600" dirty="0" err="1" smtClean="0">
                <a:latin typeface="FrutigerLTStd-Light"/>
              </a:rPr>
              <a:t>cytoplasms</a:t>
            </a:r>
            <a:r>
              <a:rPr lang="en-US" altLang="zh-CN" sz="1600" dirty="0" smtClean="0">
                <a:latin typeface="FrutigerLTStd-Light"/>
              </a:rPr>
              <a:t> and </a:t>
            </a:r>
            <a:r>
              <a:rPr lang="en-US" altLang="zh-CN" sz="1600" dirty="0">
                <a:latin typeface="FrutigerLTStd-Light"/>
              </a:rPr>
              <a:t>are not piled on one </a:t>
            </a:r>
            <a:r>
              <a:rPr lang="en-US" altLang="zh-CN" sz="1600" dirty="0" smtClean="0">
                <a:latin typeface="FrutigerLTStd-Light"/>
              </a:rPr>
              <a:t>another.</a:t>
            </a:r>
            <a:endParaRPr lang="zh-CN" altLang="en-US" sz="1600" dirty="0"/>
          </a:p>
        </p:txBody>
      </p:sp>
      <p:sp>
        <p:nvSpPr>
          <p:cNvPr id="4" name="Rectangle 3"/>
          <p:cNvSpPr/>
          <p:nvPr/>
        </p:nvSpPr>
        <p:spPr>
          <a:xfrm>
            <a:off x="642718" y="277949"/>
            <a:ext cx="11009376" cy="523220"/>
          </a:xfrm>
          <a:prstGeom prst="rect">
            <a:avLst/>
          </a:prstGeom>
        </p:spPr>
        <p:txBody>
          <a:bodyPr wrap="square">
            <a:spAutoFit/>
          </a:bodyPr>
          <a:lstStyle/>
          <a:p>
            <a:r>
              <a:rPr lang="en-US" altLang="zh-CN" sz="2800" b="1" dirty="0">
                <a:solidFill>
                  <a:srgbClr val="1271FF"/>
                </a:solidFill>
                <a:latin typeface="FrutigerLTStd-Bold"/>
              </a:rPr>
              <a:t>Figure 4.2 </a:t>
            </a:r>
            <a:r>
              <a:rPr lang="en-US" altLang="zh-CN" sz="2800" b="1" dirty="0">
                <a:solidFill>
                  <a:srgbClr val="000000"/>
                </a:solidFill>
                <a:latin typeface="FrutigerLTStd-Bold"/>
              </a:rPr>
              <a:t>Transformation of mouse cells by human </a:t>
            </a:r>
            <a:r>
              <a:rPr lang="en-US" altLang="zh-CN" sz="2800" b="1" dirty="0" smtClean="0">
                <a:solidFill>
                  <a:srgbClr val="000000"/>
                </a:solidFill>
                <a:latin typeface="FrutigerLTStd-Bold"/>
              </a:rPr>
              <a:t>tumor DNA</a:t>
            </a:r>
            <a:endParaRPr lang="zh-CN" altLang="en-US" sz="2800" dirty="0"/>
          </a:p>
        </p:txBody>
      </p:sp>
    </p:spTree>
    <p:extLst>
      <p:ext uri="{BB962C8B-B14F-4D97-AF65-F5344CB8AC3E}">
        <p14:creationId xmlns:p14="http://schemas.microsoft.com/office/powerpoint/2010/main" val="24643048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5776" y="2115604"/>
            <a:ext cx="10018776" cy="1384995"/>
          </a:xfrm>
          <a:prstGeom prst="rect">
            <a:avLst/>
          </a:prstGeom>
        </p:spPr>
        <p:txBody>
          <a:bodyPr wrap="square">
            <a:spAutoFit/>
          </a:bodyPr>
          <a:lstStyle/>
          <a:p>
            <a:pPr>
              <a:lnSpc>
                <a:spcPct val="150000"/>
              </a:lnSpc>
            </a:pPr>
            <a:r>
              <a:rPr lang="en-US" altLang="zh-CN" sz="2800" dirty="0">
                <a:solidFill>
                  <a:srgbClr val="1271FF"/>
                </a:solidFill>
                <a:latin typeface="ACaslonPro-Regular"/>
              </a:rPr>
              <a:t>4.3 Oncogenes discovered in human tumor cell lines </a:t>
            </a:r>
            <a:r>
              <a:rPr lang="en-US" altLang="zh-CN" sz="2800" dirty="0" smtClean="0">
                <a:solidFill>
                  <a:srgbClr val="1271FF"/>
                </a:solidFill>
                <a:latin typeface="ACaslonPro-Regular"/>
              </a:rPr>
              <a:t>are related </a:t>
            </a:r>
            <a:r>
              <a:rPr lang="en-US" altLang="zh-CN" sz="2800" dirty="0">
                <a:solidFill>
                  <a:srgbClr val="1271FF"/>
                </a:solidFill>
                <a:latin typeface="ACaslonPro-Regular"/>
              </a:rPr>
              <a:t>to those carried by transforming retroviruses</a:t>
            </a:r>
            <a:endParaRPr lang="zh-CN" altLang="en-US" sz="2800" dirty="0"/>
          </a:p>
        </p:txBody>
      </p:sp>
    </p:spTree>
    <p:extLst>
      <p:ext uri="{BB962C8B-B14F-4D97-AF65-F5344CB8AC3E}">
        <p14:creationId xmlns:p14="http://schemas.microsoft.com/office/powerpoint/2010/main" val="1976762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096" y="946690"/>
            <a:ext cx="11070336" cy="4524315"/>
          </a:xfrm>
          <a:prstGeom prst="rect">
            <a:avLst/>
          </a:prstGeom>
        </p:spPr>
        <p:txBody>
          <a:bodyPr wrap="square">
            <a:spAutoFit/>
          </a:bodyPr>
          <a:lstStyle/>
          <a:p>
            <a:pPr>
              <a:lnSpc>
                <a:spcPct val="150000"/>
              </a:lnSpc>
            </a:pPr>
            <a:r>
              <a:rPr lang="en-US" altLang="zh-CN" sz="1600" b="1" i="0" u="none" strike="noStrike" baseline="0" dirty="0" smtClean="0">
                <a:solidFill>
                  <a:srgbClr val="1271FF"/>
                </a:solidFill>
                <a:latin typeface="UtopiaStd-Bold"/>
              </a:rPr>
              <a:t>Supplementary Sidebar 4.3 </a:t>
            </a:r>
            <a:r>
              <a:rPr lang="en-US" altLang="zh-CN" sz="1600" b="1" i="0" u="none" strike="noStrike" baseline="0" dirty="0" smtClean="0">
                <a:solidFill>
                  <a:srgbClr val="000000"/>
                </a:solidFill>
                <a:latin typeface="UtopiaStd-Bold"/>
              </a:rPr>
              <a:t>Southern and Northern blotting</a:t>
            </a:r>
          </a:p>
          <a:p>
            <a:pPr>
              <a:lnSpc>
                <a:spcPct val="150000"/>
              </a:lnSpc>
            </a:pPr>
            <a:r>
              <a:rPr lang="en-US" altLang="zh-CN" sz="1600" b="1" i="0" u="none" strike="noStrike" baseline="0" dirty="0" smtClean="0">
                <a:solidFill>
                  <a:srgbClr val="FF0000"/>
                </a:solidFill>
                <a:latin typeface="UtopiaStd-Regular"/>
              </a:rPr>
              <a:t>Southern blotting </a:t>
            </a:r>
            <a:r>
              <a:rPr lang="en-US" altLang="zh-CN" sz="1600" b="0" i="0" u="none" strike="noStrike" baseline="0" dirty="0" smtClean="0">
                <a:solidFill>
                  <a:srgbClr val="000000"/>
                </a:solidFill>
                <a:latin typeface="UtopiaStd-Regular"/>
              </a:rPr>
              <a:t>was invented in </a:t>
            </a:r>
            <a:r>
              <a:rPr lang="en-US" altLang="zh-CN" sz="1600" b="0" i="0" u="none" strike="noStrike" baseline="0" dirty="0" smtClean="0">
                <a:solidFill>
                  <a:srgbClr val="FF0000"/>
                </a:solidFill>
                <a:latin typeface="UtopiaStd-Regular"/>
              </a:rPr>
              <a:t>1975</a:t>
            </a:r>
            <a:r>
              <a:rPr lang="en-US" altLang="zh-CN" sz="1600" b="0" i="0" u="none" strike="noStrike" baseline="0" dirty="0" smtClean="0">
                <a:solidFill>
                  <a:srgbClr val="000000"/>
                </a:solidFill>
                <a:latin typeface="UtopiaStd-Regular"/>
              </a:rPr>
              <a:t> by the British biologist </a:t>
            </a:r>
            <a:r>
              <a:rPr lang="en-US" altLang="zh-CN" sz="1600" b="0" i="0" u="none" strike="noStrike" baseline="0" dirty="0" smtClean="0">
                <a:solidFill>
                  <a:srgbClr val="FF0000"/>
                </a:solidFill>
                <a:latin typeface="UtopiaStd-Regular"/>
              </a:rPr>
              <a:t>Edwin Southern </a:t>
            </a:r>
            <a:r>
              <a:rPr lang="en-US" altLang="zh-CN" sz="1600" b="0" i="0" u="none" strike="noStrike" baseline="0" dirty="0" smtClean="0">
                <a:solidFill>
                  <a:srgbClr val="000000"/>
                </a:solidFill>
                <a:latin typeface="UtopiaStd-Regular"/>
              </a:rPr>
              <a:t>as a means of detecting specific </a:t>
            </a:r>
            <a:r>
              <a:rPr lang="en-US" altLang="zh-CN" sz="1600" b="0" i="0" u="sng" strike="noStrike" baseline="0" dirty="0" smtClean="0">
                <a:solidFill>
                  <a:srgbClr val="000000"/>
                </a:solidFill>
                <a:latin typeface="UtopiaStd-Regular"/>
              </a:rPr>
              <a:t>DNA fragments that are generated by restriction enzyme cleavage of DNA</a:t>
            </a:r>
            <a:r>
              <a:rPr lang="en-US" altLang="zh-CN" sz="1600" b="0" i="0" u="none" strike="noStrike" baseline="0" dirty="0" smtClean="0">
                <a:solidFill>
                  <a:srgbClr val="000000"/>
                </a:solidFill>
                <a:latin typeface="UtopiaStd-Regular"/>
              </a:rPr>
              <a:t>; these fragments may be present amid a million fold excess of other concomitantly generated DNA fragments, revealing the sensitivity of this procedure (</a:t>
            </a:r>
            <a:r>
              <a:rPr lang="en-US" altLang="zh-CN" sz="1600" b="0" i="0" u="none" strike="noStrike" baseline="0" dirty="0" smtClean="0">
                <a:solidFill>
                  <a:srgbClr val="1271FF"/>
                </a:solidFill>
                <a:latin typeface="UtopiaStd-Semibold"/>
              </a:rPr>
              <a:t>Figure S4.3</a:t>
            </a:r>
            <a:r>
              <a:rPr lang="en-US" altLang="zh-CN" sz="1600" b="0" i="0" u="none" strike="noStrike" baseline="0" dirty="0" smtClean="0">
                <a:solidFill>
                  <a:srgbClr val="000000"/>
                </a:solidFill>
                <a:latin typeface="UtopiaStd-Regular"/>
              </a:rPr>
              <a:t>). Within several years, the procedure was adapted to detect specific mRNA molecules, once again present amid a vast excess of unrelated molecules, in this case other mRNA species; for want of a better name, this newer procedure was dubbed </a:t>
            </a:r>
            <a:r>
              <a:rPr lang="en-US" altLang="zh-CN" sz="1600" b="1" i="0" u="none" strike="noStrike" baseline="0" dirty="0" smtClean="0">
                <a:solidFill>
                  <a:srgbClr val="FF0000"/>
                </a:solidFill>
                <a:latin typeface="UtopiaStd-Regular"/>
              </a:rPr>
              <a:t>Northern blotting</a:t>
            </a:r>
            <a:r>
              <a:rPr lang="en-US" altLang="zh-CN" sz="1600" b="0" i="0" u="none" strike="noStrike" baseline="0" dirty="0" smtClean="0">
                <a:solidFill>
                  <a:srgbClr val="000000"/>
                </a:solidFill>
                <a:latin typeface="UtopiaStd-Regular"/>
              </a:rPr>
              <a:t>. Thereafter, a further adaptation of the procedure was developed in order to detect individual proteins amid a vast excess of unrelated proteins and termed the </a:t>
            </a:r>
            <a:r>
              <a:rPr lang="en-US" altLang="zh-CN" sz="1600" b="1" i="0" u="none" strike="noStrike" baseline="0" dirty="0" smtClean="0">
                <a:solidFill>
                  <a:srgbClr val="FF0000"/>
                </a:solidFill>
                <a:latin typeface="UtopiaStd-Regular"/>
              </a:rPr>
              <a:t>Western blotting </a:t>
            </a:r>
            <a:r>
              <a:rPr lang="en-US" altLang="zh-CN" sz="1600" b="0" i="0" u="none" strike="noStrike" baseline="0" dirty="0" smtClean="0">
                <a:solidFill>
                  <a:srgbClr val="000000"/>
                </a:solidFill>
                <a:latin typeface="UtopiaStd-Regular"/>
              </a:rPr>
              <a:t>procedure (</a:t>
            </a:r>
            <a:r>
              <a:rPr lang="en-US" altLang="zh-CN" sz="1600" b="0" i="1" u="none" strike="noStrike" baseline="0" dirty="0" smtClean="0">
                <a:solidFill>
                  <a:srgbClr val="000000"/>
                </a:solidFill>
                <a:latin typeface="UtopiaStd-Italic"/>
              </a:rPr>
              <a:t>not shown here</a:t>
            </a:r>
            <a:r>
              <a:rPr lang="en-US" altLang="zh-CN" sz="1600" b="0" i="0" u="none" strike="noStrike" baseline="0" dirty="0" smtClean="0">
                <a:solidFill>
                  <a:srgbClr val="000000"/>
                </a:solidFill>
                <a:latin typeface="UtopiaStd-Regular"/>
              </a:rPr>
              <a:t>). While the Southern and Northern blots use radiolabeled nucleic acid probes, the Western blotting procedure uses specific antibodies, usually monoclonal antibodies, to detect proteins that have been adsorbed to filters and for this reason is also termed </a:t>
            </a:r>
            <a:r>
              <a:rPr lang="en-US" altLang="zh-CN" sz="1600" b="0" i="0" u="none" strike="noStrike" baseline="0" dirty="0" err="1" smtClean="0">
                <a:solidFill>
                  <a:srgbClr val="000000"/>
                </a:solidFill>
                <a:latin typeface="UtopiaStd-Regular"/>
              </a:rPr>
              <a:t>immunoblotting</a:t>
            </a:r>
            <a:r>
              <a:rPr lang="en-US" altLang="zh-CN" sz="1600" b="0" i="0" u="none" strike="noStrike" baseline="0" dirty="0" smtClean="0">
                <a:solidFill>
                  <a:srgbClr val="000000"/>
                </a:solidFill>
                <a:latin typeface="UtopiaStd-Regular"/>
              </a:rPr>
              <a:t>.</a:t>
            </a:r>
            <a:endParaRPr lang="zh-CN" altLang="en-US" sz="1600" dirty="0"/>
          </a:p>
        </p:txBody>
      </p:sp>
    </p:spTree>
    <p:extLst>
      <p:ext uri="{BB962C8B-B14F-4D97-AF65-F5344CB8AC3E}">
        <p14:creationId xmlns:p14="http://schemas.microsoft.com/office/powerpoint/2010/main" val="2702466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01851" y="155250"/>
            <a:ext cx="8177757" cy="6493590"/>
          </a:xfrm>
          <a:prstGeom prst="rect">
            <a:avLst/>
          </a:prstGeom>
        </p:spPr>
      </p:pic>
    </p:spTree>
    <p:extLst>
      <p:ext uri="{BB962C8B-B14F-4D97-AF65-F5344CB8AC3E}">
        <p14:creationId xmlns:p14="http://schemas.microsoft.com/office/powerpoint/2010/main" val="47096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32688" y="774990"/>
            <a:ext cx="10314432" cy="4524315"/>
          </a:xfrm>
          <a:prstGeom prst="rect">
            <a:avLst/>
          </a:prstGeom>
        </p:spPr>
        <p:txBody>
          <a:bodyPr wrap="square">
            <a:spAutoFit/>
          </a:bodyPr>
          <a:lstStyle/>
          <a:p>
            <a:pPr>
              <a:lnSpc>
                <a:spcPct val="150000"/>
              </a:lnSpc>
            </a:pPr>
            <a:r>
              <a:rPr lang="en-US" altLang="zh-CN" sz="2400" dirty="0" smtClean="0"/>
              <a:t>Use of DNA probes specific for the retrovirus-associated oncogenes provided the answers in short order. Using the Southern blot procedure, a </a:t>
            </a:r>
            <a:r>
              <a:rPr lang="en-US" altLang="zh-CN" sz="2400" u="sng" dirty="0" smtClean="0"/>
              <a:t>DNA probe derived from the </a:t>
            </a:r>
            <a:r>
              <a:rPr lang="en-US" altLang="zh-CN" sz="2400" u="sng" dirty="0" smtClean="0">
                <a:solidFill>
                  <a:srgbClr val="FF0000"/>
                </a:solidFill>
              </a:rPr>
              <a:t>H-</a:t>
            </a:r>
            <a:r>
              <a:rPr lang="en-US" altLang="zh-CN" sz="2400" u="sng" dirty="0" err="1" smtClean="0">
                <a:solidFill>
                  <a:srgbClr val="FF0000"/>
                </a:solidFill>
              </a:rPr>
              <a:t>ras</a:t>
            </a:r>
            <a:r>
              <a:rPr lang="en-US" altLang="zh-CN" sz="2400" u="sng" dirty="0" smtClean="0"/>
              <a:t> oncogene present in </a:t>
            </a:r>
            <a:r>
              <a:rPr lang="en-US" altLang="zh-CN" sz="2400" u="sng" dirty="0" smtClean="0">
                <a:solidFill>
                  <a:srgbClr val="FF0000"/>
                </a:solidFill>
              </a:rPr>
              <a:t>Harvey rat sarcoma virus </a:t>
            </a:r>
            <a:r>
              <a:rPr lang="en-US" altLang="zh-CN" sz="2400" u="sng" dirty="0" smtClean="0"/>
              <a:t>was able to recognize and form hybrids with the oncogene detected by transfection in the DNA of a human bladder carcinoma cell </a:t>
            </a:r>
            <a:r>
              <a:rPr lang="en-US" altLang="zh-CN" sz="2400" dirty="0" smtClean="0"/>
              <a:t>(Figure 4.3). A related oncogene, termed </a:t>
            </a:r>
            <a:r>
              <a:rPr lang="en-US" altLang="zh-CN" sz="2400" dirty="0" smtClean="0">
                <a:solidFill>
                  <a:srgbClr val="FF0000"/>
                </a:solidFill>
              </a:rPr>
              <a:t>K-</a:t>
            </a:r>
            <a:r>
              <a:rPr lang="en-US" altLang="zh-CN" sz="2400" dirty="0" err="1" smtClean="0">
                <a:solidFill>
                  <a:srgbClr val="FF0000"/>
                </a:solidFill>
              </a:rPr>
              <a:t>ras</a:t>
            </a:r>
            <a:r>
              <a:rPr lang="en-US" altLang="zh-CN" sz="2400" dirty="0" smtClean="0"/>
              <a:t> from its presence in the genome of </a:t>
            </a:r>
            <a:r>
              <a:rPr lang="en-US" altLang="zh-CN" sz="2400" dirty="0" smtClean="0">
                <a:solidFill>
                  <a:srgbClr val="FF0000"/>
                </a:solidFill>
              </a:rPr>
              <a:t>Kirsten sarcoma virus</a:t>
            </a:r>
            <a:r>
              <a:rPr lang="en-US" altLang="zh-CN" sz="2400" dirty="0" smtClean="0"/>
              <a:t>, was able to anneal with the oncogene detected by transfection of DNA from a human colon carcinoma cell line.</a:t>
            </a:r>
            <a:endParaRPr lang="zh-CN" altLang="en-US" sz="2400" dirty="0"/>
          </a:p>
        </p:txBody>
      </p:sp>
    </p:spTree>
    <p:extLst>
      <p:ext uri="{BB962C8B-B14F-4D97-AF65-F5344CB8AC3E}">
        <p14:creationId xmlns:p14="http://schemas.microsoft.com/office/powerpoint/2010/main" val="44805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figure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38" y="2020824"/>
            <a:ext cx="8248370" cy="453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43584" y="1523475"/>
            <a:ext cx="1539204" cy="369332"/>
          </a:xfrm>
          <a:prstGeom prst="rect">
            <a:avLst/>
          </a:prstGeom>
          <a:noFill/>
        </p:spPr>
        <p:txBody>
          <a:bodyPr wrap="none" rtlCol="0">
            <a:spAutoFit/>
          </a:bodyPr>
          <a:lstStyle/>
          <a:p>
            <a:r>
              <a:rPr lang="en-US" altLang="zh-CN" dirty="0" smtClean="0"/>
              <a:t>Southern blot:</a:t>
            </a:r>
            <a:endParaRPr lang="zh-CN" altLang="en-US" dirty="0"/>
          </a:p>
        </p:txBody>
      </p:sp>
      <p:sp>
        <p:nvSpPr>
          <p:cNvPr id="2" name="Rectangle 1"/>
          <p:cNvSpPr/>
          <p:nvPr/>
        </p:nvSpPr>
        <p:spPr>
          <a:xfrm>
            <a:off x="1344168" y="212972"/>
            <a:ext cx="9281159" cy="954107"/>
          </a:xfrm>
          <a:prstGeom prst="rect">
            <a:avLst/>
          </a:prstGeom>
        </p:spPr>
        <p:txBody>
          <a:bodyPr wrap="square">
            <a:spAutoFit/>
          </a:bodyPr>
          <a:lstStyle/>
          <a:p>
            <a:pPr algn="ctr"/>
            <a:r>
              <a:rPr lang="en-US" altLang="zh-CN" sz="2800" b="1" dirty="0">
                <a:solidFill>
                  <a:srgbClr val="1271FF"/>
                </a:solidFill>
                <a:latin typeface="FrutigerLTStd-Bold"/>
              </a:rPr>
              <a:t>Figure 4.3 </a:t>
            </a:r>
            <a:r>
              <a:rPr lang="en-US" altLang="zh-CN" sz="2800" b="1" dirty="0">
                <a:solidFill>
                  <a:srgbClr val="000000"/>
                </a:solidFill>
                <a:latin typeface="FrutigerLTStd-Bold"/>
              </a:rPr>
              <a:t>Homology between transfected oncogenes and retroviral oncogenes</a:t>
            </a:r>
            <a:endParaRPr lang="zh-CN" altLang="en-US" sz="2800" dirty="0"/>
          </a:p>
        </p:txBody>
      </p:sp>
      <p:sp>
        <p:nvSpPr>
          <p:cNvPr id="3" name="Rectangle 2"/>
          <p:cNvSpPr/>
          <p:nvPr/>
        </p:nvSpPr>
        <p:spPr>
          <a:xfrm>
            <a:off x="8297648" y="1708141"/>
            <a:ext cx="3739896" cy="3139321"/>
          </a:xfrm>
          <a:prstGeom prst="rect">
            <a:avLst/>
          </a:prstGeom>
        </p:spPr>
        <p:txBody>
          <a:bodyPr wrap="square">
            <a:spAutoFit/>
          </a:bodyPr>
          <a:lstStyle/>
          <a:p>
            <a:r>
              <a:rPr lang="en-US" altLang="zh-CN" dirty="0">
                <a:latin typeface="FrutigerLTStd-Light"/>
              </a:rPr>
              <a:t>Shown here is the annealing between </a:t>
            </a:r>
            <a:r>
              <a:rPr lang="en-US" altLang="zh-CN" dirty="0" smtClean="0">
                <a:latin typeface="FrutigerLTStd-Light"/>
              </a:rPr>
              <a:t>a radiolabeled </a:t>
            </a:r>
            <a:r>
              <a:rPr lang="en-US" altLang="zh-CN" u="sng" dirty="0">
                <a:solidFill>
                  <a:srgbClr val="FF0000"/>
                </a:solidFill>
                <a:latin typeface="FrutigerLTStd-Light"/>
              </a:rPr>
              <a:t>H-</a:t>
            </a:r>
            <a:r>
              <a:rPr lang="en-US" altLang="zh-CN" i="1" u="sng" dirty="0" err="1">
                <a:solidFill>
                  <a:srgbClr val="FF0000"/>
                </a:solidFill>
                <a:latin typeface="FrutigerLTStd-LightItalic"/>
              </a:rPr>
              <a:t>ras</a:t>
            </a:r>
            <a:r>
              <a:rPr lang="en-US" altLang="zh-CN" i="1" u="sng" dirty="0">
                <a:solidFill>
                  <a:srgbClr val="FF0000"/>
                </a:solidFill>
                <a:latin typeface="FrutigerLTStd-LightItalic"/>
              </a:rPr>
              <a:t> </a:t>
            </a:r>
            <a:r>
              <a:rPr lang="en-US" altLang="zh-CN" u="sng" dirty="0">
                <a:solidFill>
                  <a:srgbClr val="FF0000"/>
                </a:solidFill>
                <a:latin typeface="FrutigerLTStd-Light"/>
              </a:rPr>
              <a:t>oncogene probe (cloned from the genome of Harvey murine sarcoma </a:t>
            </a:r>
            <a:r>
              <a:rPr lang="en-US" altLang="zh-CN" u="sng" dirty="0" smtClean="0">
                <a:solidFill>
                  <a:srgbClr val="FF0000"/>
                </a:solidFill>
                <a:latin typeface="FrutigerLTStd-Light"/>
              </a:rPr>
              <a:t>virus) </a:t>
            </a:r>
            <a:r>
              <a:rPr lang="en-US" altLang="zh-CN" dirty="0" smtClean="0">
                <a:latin typeface="FrutigerLTStd-Light"/>
              </a:rPr>
              <a:t>and </a:t>
            </a:r>
            <a:r>
              <a:rPr lang="en-US" altLang="zh-CN" dirty="0">
                <a:latin typeface="FrutigerLTStd-Light"/>
              </a:rPr>
              <a:t>the genomic DNAs from a series of nine lines of NIH 3T3 cells (</a:t>
            </a:r>
            <a:r>
              <a:rPr lang="en-US" altLang="zh-CN" i="1" dirty="0">
                <a:latin typeface="FrutigerLTStd-LightItalic"/>
              </a:rPr>
              <a:t>lanes b–j</a:t>
            </a:r>
            <a:r>
              <a:rPr lang="en-US" altLang="zh-CN" dirty="0">
                <a:latin typeface="FrutigerLTStd-Light"/>
              </a:rPr>
              <a:t>) that had </a:t>
            </a:r>
            <a:r>
              <a:rPr lang="en-US" altLang="zh-CN" dirty="0" smtClean="0">
                <a:latin typeface="FrutigerLTStd-Light"/>
              </a:rPr>
              <a:t>been transformed </a:t>
            </a:r>
            <a:r>
              <a:rPr lang="en-US" altLang="zh-CN" dirty="0">
                <a:latin typeface="FrutigerLTStd-Light"/>
              </a:rPr>
              <a:t>by transfection of DNA extracted from the EJ human bladder carcinoma cell </a:t>
            </a:r>
            <a:r>
              <a:rPr lang="en-US" altLang="zh-CN" dirty="0" smtClean="0">
                <a:latin typeface="FrutigerLTStd-Light"/>
              </a:rPr>
              <a:t>line; </a:t>
            </a:r>
            <a:endParaRPr lang="zh-CN" altLang="en-US" u="sng" dirty="0"/>
          </a:p>
        </p:txBody>
      </p:sp>
    </p:spTree>
    <p:extLst>
      <p:ext uri="{BB962C8B-B14F-4D97-AF65-F5344CB8AC3E}">
        <p14:creationId xmlns:p14="http://schemas.microsoft.com/office/powerpoint/2010/main" val="32184937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2728" y="428857"/>
            <a:ext cx="10085832" cy="3831818"/>
          </a:xfrm>
          <a:prstGeom prst="rect">
            <a:avLst/>
          </a:prstGeom>
        </p:spPr>
        <p:txBody>
          <a:bodyPr wrap="square">
            <a:spAutoFit/>
          </a:bodyPr>
          <a:lstStyle/>
          <a:p>
            <a:pPr>
              <a:lnSpc>
                <a:spcPct val="150000"/>
              </a:lnSpc>
            </a:pPr>
            <a:r>
              <a:rPr lang="en-US" altLang="zh-CN" u="sng" dirty="0">
                <a:solidFill>
                  <a:srgbClr val="660066"/>
                </a:solidFill>
                <a:latin typeface="arial" panose="020B0604020202020204" pitchFamily="34" charset="0"/>
                <a:hlinkClick r:id="rId2" tooltip="Nature."/>
              </a:rPr>
              <a:t>Nature.</a:t>
            </a:r>
            <a:r>
              <a:rPr lang="en-US" altLang="zh-CN" dirty="0">
                <a:solidFill>
                  <a:srgbClr val="000000"/>
                </a:solidFill>
                <a:latin typeface="arial" panose="020B0604020202020204" pitchFamily="34" charset="0"/>
              </a:rPr>
              <a:t> 1982 Jun 10;297(5866):474-8.</a:t>
            </a:r>
          </a:p>
          <a:p>
            <a:pPr>
              <a:lnSpc>
                <a:spcPct val="150000"/>
              </a:lnSpc>
            </a:pPr>
            <a:r>
              <a:rPr lang="en-US" altLang="zh-CN" b="1" dirty="0">
                <a:solidFill>
                  <a:srgbClr val="000000"/>
                </a:solidFill>
                <a:latin typeface="arial" panose="020B0604020202020204" pitchFamily="34" charset="0"/>
              </a:rPr>
              <a:t>Human EJ bladder carcinoma oncogene is homologue of Harvey sarcoma virus </a:t>
            </a:r>
            <a:r>
              <a:rPr lang="en-US" altLang="zh-CN" b="1" dirty="0" err="1">
                <a:solidFill>
                  <a:srgbClr val="000000"/>
                </a:solidFill>
                <a:latin typeface="arial" panose="020B0604020202020204" pitchFamily="34" charset="0"/>
              </a:rPr>
              <a:t>ras</a:t>
            </a:r>
            <a:r>
              <a:rPr lang="en-US" altLang="zh-CN" b="1" dirty="0">
                <a:solidFill>
                  <a:srgbClr val="000000"/>
                </a:solidFill>
                <a:latin typeface="arial" panose="020B0604020202020204" pitchFamily="34" charset="0"/>
              </a:rPr>
              <a:t> gene.</a:t>
            </a:r>
          </a:p>
          <a:p>
            <a:pPr>
              <a:lnSpc>
                <a:spcPct val="150000"/>
              </a:lnSpc>
            </a:pPr>
            <a:r>
              <a:rPr lang="en-US" altLang="zh-CN" u="sng" dirty="0" err="1">
                <a:solidFill>
                  <a:srgbClr val="660066"/>
                </a:solidFill>
                <a:latin typeface="arial" panose="020B0604020202020204" pitchFamily="34" charset="0"/>
                <a:hlinkClick r:id="rId3"/>
              </a:rPr>
              <a:t>Parada</a:t>
            </a:r>
            <a:r>
              <a:rPr lang="en-US" altLang="zh-CN" u="sng" dirty="0">
                <a:solidFill>
                  <a:srgbClr val="660066"/>
                </a:solidFill>
                <a:latin typeface="arial" panose="020B0604020202020204" pitchFamily="34" charset="0"/>
                <a:hlinkClick r:id="rId3"/>
              </a:rPr>
              <a:t> LF</a:t>
            </a:r>
            <a:r>
              <a:rPr lang="en-US" altLang="zh-CN" dirty="0">
                <a:solidFill>
                  <a:srgbClr val="000000"/>
                </a:solidFill>
                <a:latin typeface="arial" panose="020B0604020202020204" pitchFamily="34" charset="0"/>
              </a:rPr>
              <a:t>, </a:t>
            </a:r>
            <a:r>
              <a:rPr lang="en-US" altLang="zh-CN" u="sng" dirty="0" err="1">
                <a:solidFill>
                  <a:srgbClr val="660066"/>
                </a:solidFill>
                <a:latin typeface="arial" panose="020B0604020202020204" pitchFamily="34" charset="0"/>
                <a:hlinkClick r:id="rId4"/>
              </a:rPr>
              <a:t>Tabin</a:t>
            </a:r>
            <a:r>
              <a:rPr lang="en-US" altLang="zh-CN" u="sng" dirty="0">
                <a:solidFill>
                  <a:srgbClr val="660066"/>
                </a:solidFill>
                <a:latin typeface="arial" panose="020B0604020202020204" pitchFamily="34" charset="0"/>
                <a:hlinkClick r:id="rId4"/>
              </a:rPr>
              <a:t> CJ</a:t>
            </a:r>
            <a:r>
              <a:rPr lang="en-US" altLang="zh-CN" dirty="0">
                <a:solidFill>
                  <a:srgbClr val="000000"/>
                </a:solidFill>
                <a:latin typeface="arial" panose="020B0604020202020204" pitchFamily="34" charset="0"/>
              </a:rPr>
              <a:t>, </a:t>
            </a:r>
            <a:r>
              <a:rPr lang="en-US" altLang="zh-CN" u="sng" dirty="0">
                <a:solidFill>
                  <a:srgbClr val="660066"/>
                </a:solidFill>
                <a:latin typeface="arial" panose="020B0604020202020204" pitchFamily="34" charset="0"/>
                <a:hlinkClick r:id="rId5"/>
              </a:rPr>
              <a:t>Shih C</a:t>
            </a:r>
            <a:r>
              <a:rPr lang="en-US" altLang="zh-CN" dirty="0">
                <a:solidFill>
                  <a:srgbClr val="000000"/>
                </a:solidFill>
                <a:latin typeface="arial" panose="020B0604020202020204" pitchFamily="34" charset="0"/>
              </a:rPr>
              <a:t>, </a:t>
            </a:r>
            <a:r>
              <a:rPr lang="en-US" altLang="zh-CN" u="sng" dirty="0">
                <a:solidFill>
                  <a:srgbClr val="660066"/>
                </a:solidFill>
                <a:latin typeface="arial" panose="020B0604020202020204" pitchFamily="34" charset="0"/>
                <a:hlinkClick r:id="rId6"/>
              </a:rPr>
              <a:t>Weinberg RA</a:t>
            </a:r>
            <a:r>
              <a:rPr lang="en-US" altLang="zh-CN" dirty="0">
                <a:solidFill>
                  <a:srgbClr val="000000"/>
                </a:solidFill>
                <a:latin typeface="arial" panose="020B0604020202020204" pitchFamily="34" charset="0"/>
              </a:rPr>
              <a:t>.</a:t>
            </a:r>
          </a:p>
          <a:p>
            <a:pPr>
              <a:lnSpc>
                <a:spcPct val="150000"/>
              </a:lnSpc>
            </a:pPr>
            <a:r>
              <a:rPr lang="en-US" altLang="zh-CN" b="1" dirty="0">
                <a:solidFill>
                  <a:srgbClr val="985735"/>
                </a:solidFill>
                <a:latin typeface="arial" panose="020B0604020202020204" pitchFamily="34" charset="0"/>
              </a:rPr>
              <a:t>Abstract</a:t>
            </a:r>
          </a:p>
          <a:p>
            <a:pPr>
              <a:lnSpc>
                <a:spcPct val="150000"/>
              </a:lnSpc>
            </a:pPr>
            <a:r>
              <a:rPr lang="en-US" altLang="zh-CN" dirty="0">
                <a:solidFill>
                  <a:srgbClr val="000000"/>
                </a:solidFill>
                <a:latin typeface="arial" panose="020B0604020202020204" pitchFamily="34" charset="0"/>
              </a:rPr>
              <a:t>Examination of homologies between retroviral oncogenes and transforming sequences defined by transfection reveals that the human </a:t>
            </a:r>
            <a:r>
              <a:rPr lang="en-US" altLang="zh-CN" dirty="0" smtClean="0">
                <a:solidFill>
                  <a:srgbClr val="000000"/>
                </a:solidFill>
                <a:latin typeface="arial" panose="020B0604020202020204" pitchFamily="34" charset="0"/>
              </a:rPr>
              <a:t>bladder carcinoma</a:t>
            </a:r>
            <a:r>
              <a:rPr lang="en-US" altLang="zh-CN" dirty="0">
                <a:solidFill>
                  <a:srgbClr val="000000"/>
                </a:solidFill>
                <a:latin typeface="arial" panose="020B0604020202020204" pitchFamily="34" charset="0"/>
              </a:rPr>
              <a:t> (EJ) oncogene is homologous to the Harvey sarcoma virus oncogene (</a:t>
            </a:r>
            <a:r>
              <a:rPr lang="en-US" altLang="zh-CN" dirty="0" err="1">
                <a:solidFill>
                  <a:srgbClr val="000000"/>
                </a:solidFill>
                <a:latin typeface="arial" panose="020B0604020202020204" pitchFamily="34" charset="0"/>
              </a:rPr>
              <a:t>ras</a:t>
            </a:r>
            <a:r>
              <a:rPr lang="en-US" altLang="zh-CN" dirty="0">
                <a:solidFill>
                  <a:srgbClr val="000000"/>
                </a:solidFill>
                <a:latin typeface="arial" panose="020B0604020202020204" pitchFamily="34" charset="0"/>
              </a:rPr>
              <a:t>). Structural analysis limits the region of homology to a 3.0-kilobase </a:t>
            </a:r>
            <a:r>
              <a:rPr lang="en-US" altLang="zh-CN" dirty="0" err="1">
                <a:solidFill>
                  <a:srgbClr val="000000"/>
                </a:solidFill>
                <a:latin typeface="arial" panose="020B0604020202020204" pitchFamily="34" charset="0"/>
              </a:rPr>
              <a:t>SacI</a:t>
            </a:r>
            <a:r>
              <a:rPr lang="en-US" altLang="zh-CN" dirty="0">
                <a:solidFill>
                  <a:srgbClr val="000000"/>
                </a:solidFill>
                <a:latin typeface="arial" panose="020B0604020202020204" pitchFamily="34" charset="0"/>
              </a:rPr>
              <a:t> fragment of the EJ oncogene. Both EJ and </a:t>
            </a:r>
            <a:r>
              <a:rPr lang="en-US" altLang="zh-CN" dirty="0" err="1">
                <a:solidFill>
                  <a:srgbClr val="000000"/>
                </a:solidFill>
                <a:latin typeface="arial" panose="020B0604020202020204" pitchFamily="34" charset="0"/>
              </a:rPr>
              <a:t>ras</a:t>
            </a:r>
            <a:r>
              <a:rPr lang="en-US" altLang="zh-CN" dirty="0">
                <a:solidFill>
                  <a:srgbClr val="000000"/>
                </a:solidFill>
                <a:latin typeface="arial" panose="020B0604020202020204" pitchFamily="34" charset="0"/>
              </a:rPr>
              <a:t> DNA probes detect similar transcripts in </a:t>
            </a:r>
            <a:r>
              <a:rPr lang="en-US" altLang="zh-CN" dirty="0" err="1">
                <a:solidFill>
                  <a:srgbClr val="000000"/>
                </a:solidFill>
                <a:latin typeface="arial" panose="020B0604020202020204" pitchFamily="34" charset="0"/>
              </a:rPr>
              <a:t>transfectants</a:t>
            </a:r>
            <a:r>
              <a:rPr lang="en-US" altLang="zh-CN" dirty="0">
                <a:solidFill>
                  <a:srgbClr val="000000"/>
                </a:solidFill>
                <a:latin typeface="arial" panose="020B0604020202020204" pitchFamily="34" charset="0"/>
              </a:rPr>
              <a:t> derived from </a:t>
            </a:r>
            <a:r>
              <a:rPr lang="en-US" altLang="zh-CN" dirty="0" err="1">
                <a:solidFill>
                  <a:srgbClr val="000000"/>
                </a:solidFill>
                <a:latin typeface="arial" panose="020B0604020202020204" pitchFamily="34" charset="0"/>
              </a:rPr>
              <a:t>bladdercarcinoma</a:t>
            </a:r>
            <a:r>
              <a:rPr lang="en-US" altLang="zh-CN" dirty="0">
                <a:solidFill>
                  <a:srgbClr val="000000"/>
                </a:solidFill>
                <a:latin typeface="arial" panose="020B0604020202020204" pitchFamily="34" charset="0"/>
              </a:rPr>
              <a:t> cell lines.</a:t>
            </a:r>
            <a:endParaRPr lang="en-US" altLang="zh-CN" b="0" i="0" dirty="0">
              <a:solidFill>
                <a:srgbClr val="000000"/>
              </a:solidFill>
              <a:effectLst/>
              <a:latin typeface="arial" panose="020B0604020202020204" pitchFamily="34" charset="0"/>
            </a:endParaRPr>
          </a:p>
        </p:txBody>
      </p:sp>
      <p:sp>
        <p:nvSpPr>
          <p:cNvPr id="4" name="Rectangle 3"/>
          <p:cNvSpPr/>
          <p:nvPr/>
        </p:nvSpPr>
        <p:spPr>
          <a:xfrm>
            <a:off x="960120" y="4696891"/>
            <a:ext cx="10241280" cy="1754326"/>
          </a:xfrm>
          <a:prstGeom prst="rect">
            <a:avLst/>
          </a:prstGeom>
        </p:spPr>
        <p:txBody>
          <a:bodyPr wrap="square">
            <a:spAutoFit/>
          </a:bodyPr>
          <a:lstStyle/>
          <a:p>
            <a:pPr>
              <a:lnSpc>
                <a:spcPct val="150000"/>
              </a:lnSpc>
            </a:pPr>
            <a:r>
              <a:rPr lang="en-US" altLang="zh-CN" sz="2400" u="sng" dirty="0">
                <a:solidFill>
                  <a:srgbClr val="FF0000"/>
                </a:solidFill>
              </a:rPr>
              <a:t>Robert </a:t>
            </a:r>
            <a:r>
              <a:rPr lang="en-US" altLang="zh-CN" sz="2400" u="sng" dirty="0" smtClean="0">
                <a:solidFill>
                  <a:srgbClr val="FF0000"/>
                </a:solidFill>
              </a:rPr>
              <a:t>Weinberg </a:t>
            </a:r>
            <a:r>
              <a:rPr lang="en-US" altLang="zh-CN" sz="2400" u="sng" dirty="0" smtClean="0"/>
              <a:t>(author of this text book) </a:t>
            </a:r>
            <a:r>
              <a:rPr lang="en-US" altLang="zh-CN" sz="2400" dirty="0" smtClean="0"/>
              <a:t>is best </a:t>
            </a:r>
            <a:r>
              <a:rPr lang="en-US" altLang="zh-CN" sz="2400" dirty="0"/>
              <a:t>known for his </a:t>
            </a:r>
            <a:r>
              <a:rPr lang="en-US" altLang="zh-CN" sz="2400" dirty="0" smtClean="0"/>
              <a:t>cloning </a:t>
            </a:r>
            <a:r>
              <a:rPr lang="en-US" altLang="zh-CN" sz="2400" dirty="0"/>
              <a:t>of the </a:t>
            </a:r>
            <a:r>
              <a:rPr lang="en-US" altLang="zh-CN" sz="2400" u="sng" dirty="0" smtClean="0">
                <a:solidFill>
                  <a:srgbClr val="FF0000"/>
                </a:solidFill>
              </a:rPr>
              <a:t>human </a:t>
            </a:r>
            <a:r>
              <a:rPr lang="en-US" altLang="zh-CN" sz="2400" u="sng" dirty="0">
                <a:solidFill>
                  <a:srgbClr val="FF0000"/>
                </a:solidFill>
              </a:rPr>
              <a:t>oncogene </a:t>
            </a:r>
            <a:r>
              <a:rPr lang="en-US" altLang="zh-CN" sz="2400" b="1" u="sng" dirty="0" err="1">
                <a:solidFill>
                  <a:srgbClr val="FF0000"/>
                </a:solidFill>
              </a:rPr>
              <a:t>Ras</a:t>
            </a:r>
            <a:r>
              <a:rPr lang="en-US" altLang="zh-CN" sz="2400" dirty="0"/>
              <a:t> and the </a:t>
            </a:r>
            <a:r>
              <a:rPr lang="en-US" altLang="zh-CN" sz="2400" u="sng" dirty="0" smtClean="0">
                <a:solidFill>
                  <a:srgbClr val="FF0000"/>
                </a:solidFill>
              </a:rPr>
              <a:t>tumor </a:t>
            </a:r>
            <a:r>
              <a:rPr lang="en-US" altLang="zh-CN" sz="2400" u="sng" dirty="0">
                <a:solidFill>
                  <a:srgbClr val="FF0000"/>
                </a:solidFill>
              </a:rPr>
              <a:t>suppressor gene </a:t>
            </a:r>
            <a:r>
              <a:rPr lang="en-US" altLang="zh-CN" sz="2400" b="1" u="sng" dirty="0" err="1" smtClean="0">
                <a:solidFill>
                  <a:srgbClr val="FF0000"/>
                </a:solidFill>
              </a:rPr>
              <a:t>Rb</a:t>
            </a:r>
            <a:r>
              <a:rPr lang="en-US" altLang="zh-CN" sz="2400" dirty="0" smtClean="0"/>
              <a:t>;  In addition, the famous </a:t>
            </a:r>
            <a:r>
              <a:rPr lang="en-US" altLang="zh-CN" sz="2400" dirty="0"/>
              <a:t>review paper: </a:t>
            </a:r>
            <a:r>
              <a:rPr lang="en-US" altLang="zh-CN" sz="2400" u="sng" dirty="0"/>
              <a:t>"The Hallmarks of Cancer"</a:t>
            </a:r>
            <a:endParaRPr lang="zh-CN" altLang="en-US" sz="2400" u="sng" dirty="0"/>
          </a:p>
        </p:txBody>
      </p:sp>
    </p:spTree>
    <p:extLst>
      <p:ext uri="{BB962C8B-B14F-4D97-AF65-F5344CB8AC3E}">
        <p14:creationId xmlns:p14="http://schemas.microsoft.com/office/powerpoint/2010/main" val="3673416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1608" y="431882"/>
            <a:ext cx="6431569" cy="584775"/>
          </a:xfrm>
          <a:prstGeom prst="rect">
            <a:avLst/>
          </a:prstGeom>
          <a:noFill/>
        </p:spPr>
        <p:txBody>
          <a:bodyPr wrap="none" rtlCol="0">
            <a:spAutoFit/>
          </a:bodyPr>
          <a:lstStyle/>
          <a:p>
            <a:r>
              <a:rPr lang="en-US" altLang="zh-CN" sz="3200" b="1" dirty="0" smtClean="0">
                <a:solidFill>
                  <a:srgbClr val="FF0000"/>
                </a:solidFill>
              </a:rPr>
              <a:t>Significance of Weinberg Experiment</a:t>
            </a:r>
            <a:endParaRPr lang="zh-CN" altLang="en-US" sz="3200" b="1" dirty="0">
              <a:solidFill>
                <a:srgbClr val="FF0000"/>
              </a:solidFill>
            </a:endParaRPr>
          </a:p>
        </p:txBody>
      </p:sp>
      <p:sp>
        <p:nvSpPr>
          <p:cNvPr id="3" name="TextBox 2"/>
          <p:cNvSpPr txBox="1"/>
          <p:nvPr/>
        </p:nvSpPr>
        <p:spPr>
          <a:xfrm>
            <a:off x="877824" y="2194560"/>
            <a:ext cx="10086031" cy="461665"/>
          </a:xfrm>
          <a:prstGeom prst="rect">
            <a:avLst/>
          </a:prstGeom>
          <a:noFill/>
        </p:spPr>
        <p:txBody>
          <a:bodyPr wrap="none" rtlCol="0">
            <a:spAutoFit/>
          </a:bodyPr>
          <a:lstStyle/>
          <a:p>
            <a:r>
              <a:rPr lang="en-US" altLang="zh-CN" sz="2400" dirty="0" smtClean="0"/>
              <a:t>Human cancer use similar oncogene as virus oncogene to become transformed.</a:t>
            </a:r>
            <a:endParaRPr lang="zh-CN" altLang="en-US" sz="2400" dirty="0"/>
          </a:p>
        </p:txBody>
      </p:sp>
      <p:sp>
        <p:nvSpPr>
          <p:cNvPr id="4" name="TextBox 3"/>
          <p:cNvSpPr txBox="1"/>
          <p:nvPr/>
        </p:nvSpPr>
        <p:spPr>
          <a:xfrm>
            <a:off x="548640" y="1719072"/>
            <a:ext cx="2629887" cy="400110"/>
          </a:xfrm>
          <a:prstGeom prst="rect">
            <a:avLst/>
          </a:prstGeom>
          <a:noFill/>
        </p:spPr>
        <p:txBody>
          <a:bodyPr wrap="none" rtlCol="0">
            <a:spAutoFit/>
          </a:bodyPr>
          <a:lstStyle/>
          <a:p>
            <a:r>
              <a:rPr lang="en-US" altLang="zh-CN" sz="2000" b="1" dirty="0" smtClean="0"/>
              <a:t>Weinberg experiment: </a:t>
            </a:r>
            <a:endParaRPr lang="zh-CN" altLang="en-US" sz="2000" b="1" dirty="0"/>
          </a:p>
        </p:txBody>
      </p:sp>
      <p:sp>
        <p:nvSpPr>
          <p:cNvPr id="8" name="Rectangle 7"/>
          <p:cNvSpPr/>
          <p:nvPr/>
        </p:nvSpPr>
        <p:spPr>
          <a:xfrm>
            <a:off x="548640" y="3890213"/>
            <a:ext cx="3076740" cy="400110"/>
          </a:xfrm>
          <a:prstGeom prst="rect">
            <a:avLst/>
          </a:prstGeom>
        </p:spPr>
        <p:txBody>
          <a:bodyPr wrap="none">
            <a:spAutoFit/>
          </a:bodyPr>
          <a:lstStyle/>
          <a:p>
            <a:r>
              <a:rPr lang="en-US" altLang="zh-CN" sz="2000" b="1" dirty="0"/>
              <a:t>Varmus-Bishop experiment</a:t>
            </a:r>
          </a:p>
        </p:txBody>
      </p:sp>
      <p:sp>
        <p:nvSpPr>
          <p:cNvPr id="9" name="TextBox 8"/>
          <p:cNvSpPr txBox="1"/>
          <p:nvPr/>
        </p:nvSpPr>
        <p:spPr>
          <a:xfrm>
            <a:off x="877824" y="4338936"/>
            <a:ext cx="10678116" cy="461665"/>
          </a:xfrm>
          <a:prstGeom prst="rect">
            <a:avLst/>
          </a:prstGeom>
          <a:noFill/>
        </p:spPr>
        <p:txBody>
          <a:bodyPr wrap="none" rtlCol="0">
            <a:spAutoFit/>
          </a:bodyPr>
          <a:lstStyle/>
          <a:p>
            <a:r>
              <a:rPr lang="en-US" altLang="zh-CN" sz="2400" dirty="0" smtClean="0"/>
              <a:t>Normal cell have a copy of virus oncogene, albert in inactive form (proto-oncogene).</a:t>
            </a:r>
            <a:endParaRPr lang="zh-CN" altLang="en-US" sz="2400" dirty="0"/>
          </a:p>
        </p:txBody>
      </p:sp>
    </p:spTree>
    <p:extLst>
      <p:ext uri="{BB962C8B-B14F-4D97-AF65-F5344CB8AC3E}">
        <p14:creationId xmlns:p14="http://schemas.microsoft.com/office/powerpoint/2010/main" val="2732161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table_04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656" y="266700"/>
            <a:ext cx="6770688" cy="633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Arrow 1"/>
          <p:cNvSpPr/>
          <p:nvPr/>
        </p:nvSpPr>
        <p:spPr>
          <a:xfrm>
            <a:off x="2340864" y="3648456"/>
            <a:ext cx="367792" cy="1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ight Arrow 3"/>
          <p:cNvSpPr/>
          <p:nvPr/>
        </p:nvSpPr>
        <p:spPr>
          <a:xfrm>
            <a:off x="2337816" y="1432560"/>
            <a:ext cx="367792" cy="1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ight Arrow 4"/>
          <p:cNvSpPr/>
          <p:nvPr/>
        </p:nvSpPr>
        <p:spPr>
          <a:xfrm>
            <a:off x="2334768" y="2709672"/>
            <a:ext cx="367792" cy="1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ight Arrow 5"/>
          <p:cNvSpPr/>
          <p:nvPr/>
        </p:nvSpPr>
        <p:spPr>
          <a:xfrm>
            <a:off x="2340864" y="2944368"/>
            <a:ext cx="367792" cy="1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0550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12151" y="680436"/>
            <a:ext cx="2965107" cy="646331"/>
          </a:xfrm>
          <a:prstGeom prst="rect">
            <a:avLst/>
          </a:prstGeom>
          <a:noFill/>
        </p:spPr>
        <p:txBody>
          <a:bodyPr wrap="none" rtlCol="0">
            <a:spAutoFit/>
          </a:bodyPr>
          <a:lstStyle/>
          <a:p>
            <a:r>
              <a:rPr lang="en-US" altLang="zh-CN" sz="3600" b="1" i="1" dirty="0" err="1" smtClean="0">
                <a:solidFill>
                  <a:srgbClr val="FF0000"/>
                </a:solidFill>
              </a:rPr>
              <a:t>myc</a:t>
            </a:r>
            <a:r>
              <a:rPr lang="en-US" altLang="zh-CN" sz="3600" b="1" dirty="0" smtClean="0">
                <a:solidFill>
                  <a:srgbClr val="FF0000"/>
                </a:solidFill>
              </a:rPr>
              <a:t> oncogene</a:t>
            </a:r>
            <a:endParaRPr lang="zh-CN" altLang="en-US" sz="3600" b="1" dirty="0">
              <a:solidFill>
                <a:srgbClr val="FF0000"/>
              </a:solidFill>
            </a:endParaRPr>
          </a:p>
        </p:txBody>
      </p:sp>
      <p:sp>
        <p:nvSpPr>
          <p:cNvPr id="3" name="Rectangle 2"/>
          <p:cNvSpPr/>
          <p:nvPr/>
        </p:nvSpPr>
        <p:spPr>
          <a:xfrm>
            <a:off x="665988" y="2703267"/>
            <a:ext cx="10489692" cy="1938992"/>
          </a:xfrm>
          <a:prstGeom prst="rect">
            <a:avLst/>
          </a:prstGeom>
        </p:spPr>
        <p:txBody>
          <a:bodyPr wrap="square">
            <a:spAutoFit/>
          </a:bodyPr>
          <a:lstStyle/>
          <a:p>
            <a:pPr>
              <a:lnSpc>
                <a:spcPct val="150000"/>
              </a:lnSpc>
            </a:pP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The </a:t>
            </a:r>
            <a:r>
              <a:rPr lang="en-US" altLang="zh-CN" sz="2000" i="1" dirty="0" err="1">
                <a:latin typeface="Arial Unicode MS" panose="020B0604020202020204" pitchFamily="34" charset="-122"/>
                <a:ea typeface="Arial Unicode MS" panose="020B0604020202020204" pitchFamily="34" charset="-122"/>
                <a:cs typeface="Arial Unicode MS" panose="020B0604020202020204" pitchFamily="34" charset="-122"/>
              </a:rPr>
              <a:t>myc</a:t>
            </a:r>
            <a:r>
              <a:rPr lang="en-US" altLang="zh-CN" sz="2000" i="1"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oncogene, originally known from its presence in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avian </a:t>
            </a:r>
            <a:r>
              <a:rPr lang="en-US" altLang="zh-CN" sz="2000" dirty="0" err="1" smtClean="0">
                <a:latin typeface="Arial Unicode MS" panose="020B0604020202020204" pitchFamily="34" charset="-122"/>
                <a:ea typeface="Arial Unicode MS" panose="020B0604020202020204" pitchFamily="34" charset="-122"/>
                <a:cs typeface="Arial Unicode MS" panose="020B0604020202020204" pitchFamily="34" charset="-122"/>
              </a:rPr>
              <a:t>myelocytomatosis</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2000" dirty="0"/>
              <a:t>髓细</a:t>
            </a:r>
            <a:r>
              <a:rPr lang="zh-CN" altLang="en-US" sz="2000" dirty="0" smtClean="0"/>
              <a:t>胞增</a:t>
            </a:r>
            <a:r>
              <a:rPr lang="zh-CN" altLang="en-US" sz="2000" dirty="0"/>
              <a:t>生</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virus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AMV)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was found to be present in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multiple copies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in the DNA of the HL-60 human </a:t>
            </a:r>
            <a:r>
              <a:rPr lang="en-US" altLang="zh-CN" sz="2000" dirty="0" err="1">
                <a:latin typeface="Arial Unicode MS" panose="020B0604020202020204" pitchFamily="34" charset="-122"/>
                <a:ea typeface="Arial Unicode MS" panose="020B0604020202020204" pitchFamily="34" charset="-122"/>
                <a:cs typeface="Arial Unicode MS" panose="020B0604020202020204" pitchFamily="34" charset="-122"/>
              </a:rPr>
              <a:t>promyelocytic</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leukemia cell line. These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extra copies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of the </a:t>
            </a:r>
            <a:r>
              <a:rPr lang="en-US" altLang="zh-CN" sz="2000" i="1" dirty="0" err="1">
                <a:latin typeface="Arial Unicode MS" panose="020B0604020202020204" pitchFamily="34" charset="-122"/>
                <a:ea typeface="Arial Unicode MS" panose="020B0604020202020204" pitchFamily="34" charset="-122"/>
                <a:cs typeface="Arial Unicode MS" panose="020B0604020202020204" pitchFamily="34" charset="-122"/>
              </a:rPr>
              <a:t>myc</a:t>
            </a:r>
            <a:r>
              <a:rPr lang="en-US" altLang="zh-CN" sz="2000" i="1"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gene (about 10–20 per diploid genome) were the result of the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process of </a:t>
            </a:r>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gene amplification</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98247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table_03_03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1" y="342900"/>
            <a:ext cx="8215313" cy="618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39317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75777" y="444931"/>
            <a:ext cx="3043654" cy="646331"/>
          </a:xfrm>
          <a:prstGeom prst="rect">
            <a:avLst/>
          </a:prstGeom>
        </p:spPr>
        <p:txBody>
          <a:bodyPr wrap="none">
            <a:spAutoFit/>
          </a:bodyPr>
          <a:lstStyle/>
          <a:p>
            <a:pPr lvl="0"/>
            <a:r>
              <a:rPr lang="en-US" altLang="zh-CN" sz="3600" b="1" i="1" dirty="0" err="1" smtClean="0">
                <a:solidFill>
                  <a:srgbClr val="FF0000"/>
                </a:solidFill>
              </a:rPr>
              <a:t>erbB</a:t>
            </a:r>
            <a:r>
              <a:rPr lang="en-US" altLang="zh-CN" sz="3600" b="1" i="1" dirty="0" smtClean="0">
                <a:solidFill>
                  <a:srgbClr val="FF0000"/>
                </a:solidFill>
              </a:rPr>
              <a:t> </a:t>
            </a:r>
            <a:r>
              <a:rPr lang="en-US" altLang="zh-CN" sz="3600" b="1" dirty="0" smtClean="0">
                <a:solidFill>
                  <a:srgbClr val="FF0000"/>
                </a:solidFill>
              </a:rPr>
              <a:t>oncogene</a:t>
            </a:r>
            <a:endParaRPr lang="zh-CN" altLang="en-US" dirty="0"/>
          </a:p>
        </p:txBody>
      </p:sp>
      <p:sp>
        <p:nvSpPr>
          <p:cNvPr id="6" name="Rectangle 5"/>
          <p:cNvSpPr/>
          <p:nvPr/>
        </p:nvSpPr>
        <p:spPr>
          <a:xfrm>
            <a:off x="773430" y="1549338"/>
            <a:ext cx="10489692" cy="3270832"/>
          </a:xfrm>
          <a:prstGeom prst="rect">
            <a:avLst/>
          </a:prstGeom>
        </p:spPr>
        <p:txBody>
          <a:bodyPr wrap="square">
            <a:spAutoFit/>
          </a:bodyPr>
          <a:lstStyle/>
          <a:p>
            <a:pPr>
              <a:lnSpc>
                <a:spcPct val="150000"/>
              </a:lnSpc>
            </a:pP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The </a:t>
            </a:r>
            <a:r>
              <a:rPr lang="en-US" altLang="zh-CN" sz="2000" i="1" dirty="0" err="1">
                <a:latin typeface="Arial Unicode MS" panose="020B0604020202020204" pitchFamily="34" charset="-122"/>
                <a:ea typeface="Arial Unicode MS" panose="020B0604020202020204" pitchFamily="34" charset="-122"/>
                <a:cs typeface="Arial Unicode MS" panose="020B0604020202020204" pitchFamily="34" charset="-122"/>
              </a:rPr>
              <a:t>erbB</a:t>
            </a:r>
            <a:r>
              <a:rPr lang="en-US" altLang="zh-CN" sz="2000" i="1"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gene, first discovered through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its presence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in the genome of avian </a:t>
            </a:r>
            <a:r>
              <a:rPr lang="en-US" altLang="zh-CN" sz="2000" dirty="0" err="1">
                <a:latin typeface="Arial Unicode MS" panose="020B0604020202020204" pitchFamily="34" charset="-122"/>
                <a:ea typeface="Arial Unicode MS" panose="020B0604020202020204" pitchFamily="34" charset="-122"/>
                <a:cs typeface="Arial Unicode MS" panose="020B0604020202020204" pitchFamily="34" charset="-122"/>
              </a:rPr>
              <a:t>erythroblastosis</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virus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AEV), was discovered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to be present in increased copy number in the DNAs of human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stomach, breast</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and brain tumor cells.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Elevated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expression of the homolog of the </a:t>
            </a:r>
            <a:r>
              <a:rPr lang="en-US" altLang="zh-CN" sz="2000" i="1" dirty="0" err="1">
                <a:latin typeface="Arial Unicode MS" panose="020B0604020202020204" pitchFamily="34" charset="-122"/>
                <a:ea typeface="Arial Unicode MS" panose="020B0604020202020204" pitchFamily="34" charset="-122"/>
                <a:cs typeface="Arial Unicode MS" panose="020B0604020202020204" pitchFamily="34" charset="-122"/>
              </a:rPr>
              <a:t>erbB</a:t>
            </a:r>
            <a:r>
              <a:rPr lang="en-US" altLang="zh-CN" sz="2000" i="1"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gene is now thought to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be present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in the majority of human carcinomas</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In 1987, amplification of the </a:t>
            </a:r>
            <a:r>
              <a:rPr lang="en-US" altLang="zh-CN" sz="2000" i="1" dirty="0" err="1">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erbB</a:t>
            </a:r>
            <a:r>
              <a:rPr lang="en-US" altLang="zh-CN"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-related gene known variously as </a:t>
            </a:r>
            <a:r>
              <a:rPr lang="en-US" altLang="zh-CN" sz="2000" i="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erbB2</a:t>
            </a:r>
            <a:r>
              <a:rPr lang="en-US" altLang="zh-CN"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i="1" dirty="0" err="1">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neu</a:t>
            </a:r>
            <a:r>
              <a:rPr lang="en-US" altLang="zh-CN"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or </a:t>
            </a:r>
            <a:r>
              <a:rPr lang="en-US" altLang="zh-CN" sz="2000" i="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HER2 </a:t>
            </a:r>
            <a:r>
              <a:rPr lang="en-US" altLang="zh-CN"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was reported in many breast cancers (</a:t>
            </a:r>
            <a:r>
              <a:rPr lang="en-US" altLang="zh-CN" sz="2000" dirty="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Figure 4.4A</a:t>
            </a:r>
            <a:r>
              <a:rPr lang="en-US" altLang="zh-CN"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50000"/>
              </a:lnSpc>
            </a:pP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Rectangle 6"/>
          <p:cNvSpPr/>
          <p:nvPr/>
        </p:nvSpPr>
        <p:spPr>
          <a:xfrm>
            <a:off x="748284" y="4810853"/>
            <a:ext cx="10539984" cy="1424172"/>
          </a:xfrm>
          <a:prstGeom prst="rect">
            <a:avLst/>
          </a:prstGeom>
        </p:spPr>
        <p:txBody>
          <a:bodyPr wrap="square">
            <a:spAutoFit/>
          </a:bodyPr>
          <a:lstStyle/>
          <a:p>
            <a:pPr>
              <a:lnSpc>
                <a:spcPct val="150000"/>
              </a:lnSpc>
            </a:pP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The </a:t>
            </a:r>
            <a:r>
              <a:rPr lang="en-US" altLang="zh-CN" sz="2000" dirty="0" err="1">
                <a:latin typeface="Arial Unicode MS" panose="020B0604020202020204" pitchFamily="34" charset="-122"/>
                <a:ea typeface="Arial Unicode MS" panose="020B0604020202020204" pitchFamily="34" charset="-122"/>
                <a:cs typeface="Arial Unicode MS" panose="020B0604020202020204" pitchFamily="34" charset="-122"/>
              </a:rPr>
              <a:t>ErbB</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family of proteins contains four receptor tyrosine kinases, structurally related to the epidermal growth factor receptor (EGFR), its first discovered member. In humans, the family includes Her1 (EGFR, ErbB1), Her2 (</a:t>
            </a:r>
            <a:r>
              <a:rPr lang="en-US" altLang="zh-CN" sz="2000" dirty="0" err="1">
                <a:latin typeface="Arial Unicode MS" panose="020B0604020202020204" pitchFamily="34" charset="-122"/>
                <a:ea typeface="Arial Unicode MS" panose="020B0604020202020204" pitchFamily="34" charset="-122"/>
                <a:cs typeface="Arial Unicode MS" panose="020B0604020202020204" pitchFamily="34" charset="-122"/>
              </a:rPr>
              <a:t>Neu</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ErbB2), Her3 (ErbB3), and Her4 (ErbB4</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975877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figure_04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061" y="206248"/>
            <a:ext cx="4460875" cy="630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76588" y="1039564"/>
            <a:ext cx="6096000" cy="1200329"/>
          </a:xfrm>
          <a:prstGeom prst="rect">
            <a:avLst/>
          </a:prstGeom>
        </p:spPr>
        <p:txBody>
          <a:bodyPr>
            <a:spAutoFit/>
          </a:bodyPr>
          <a:lstStyle/>
          <a:p>
            <a:r>
              <a:rPr lang="en-US" altLang="zh-CN" sz="2400" b="1" dirty="0">
                <a:solidFill>
                  <a:srgbClr val="1271FF"/>
                </a:solidFill>
                <a:latin typeface="FrutigerLTStd-Bold"/>
              </a:rPr>
              <a:t>Figure 4.4 </a:t>
            </a:r>
            <a:r>
              <a:rPr lang="en-US" altLang="zh-CN" sz="2400" b="1" dirty="0">
                <a:solidFill>
                  <a:srgbClr val="000000"/>
                </a:solidFill>
                <a:latin typeface="FrutigerLTStd-Bold"/>
              </a:rPr>
              <a:t>Amplification of the </a:t>
            </a:r>
            <a:r>
              <a:rPr lang="en-US" altLang="zh-CN" sz="2400" b="1" i="1" dirty="0" smtClean="0">
                <a:solidFill>
                  <a:srgbClr val="000000"/>
                </a:solidFill>
                <a:latin typeface="FrutigerLTStd-BoldItalic"/>
              </a:rPr>
              <a:t>erbB2/HER2/</a:t>
            </a:r>
            <a:r>
              <a:rPr lang="en-US" altLang="zh-CN" sz="2400" b="1" i="1" dirty="0" err="1" smtClean="0">
                <a:solidFill>
                  <a:srgbClr val="000000"/>
                </a:solidFill>
                <a:latin typeface="FrutigerLTStd-BoldItalic"/>
              </a:rPr>
              <a:t>neu</a:t>
            </a:r>
            <a:r>
              <a:rPr lang="en-US" altLang="zh-CN" sz="2400" b="1" i="1" dirty="0" smtClean="0">
                <a:solidFill>
                  <a:srgbClr val="000000"/>
                </a:solidFill>
                <a:latin typeface="FrutigerLTStd-BoldItalic"/>
              </a:rPr>
              <a:t> </a:t>
            </a:r>
            <a:r>
              <a:rPr lang="en-US" altLang="zh-CN" sz="2400" b="1" dirty="0">
                <a:solidFill>
                  <a:srgbClr val="000000"/>
                </a:solidFill>
                <a:latin typeface="FrutigerLTStd-Bold"/>
              </a:rPr>
              <a:t>oncogene in breast cancers</a:t>
            </a:r>
            <a:endParaRPr lang="zh-CN" altLang="en-US" sz="2400" dirty="0"/>
          </a:p>
        </p:txBody>
      </p:sp>
    </p:spTree>
    <p:extLst>
      <p:ext uri="{BB962C8B-B14F-4D97-AF65-F5344CB8AC3E}">
        <p14:creationId xmlns:p14="http://schemas.microsoft.com/office/powerpoint/2010/main" val="3650120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igure_04_0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32" y="777240"/>
            <a:ext cx="5493570" cy="556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66104" y="2102442"/>
            <a:ext cx="5894832" cy="2122376"/>
          </a:xfrm>
          <a:prstGeom prst="rect">
            <a:avLst/>
          </a:prstGeom>
        </p:spPr>
        <p:txBody>
          <a:bodyPr wrap="square">
            <a:spAutoFit/>
          </a:bodyPr>
          <a:lstStyle/>
          <a:p>
            <a:pPr>
              <a:lnSpc>
                <a:spcPct val="150000"/>
              </a:lnSpc>
            </a:pPr>
            <a:r>
              <a:rPr lang="en-US" altLang="zh-CN" dirty="0">
                <a:latin typeface="FrutigerLTStd-Light"/>
              </a:rPr>
              <a:t>(A) The </a:t>
            </a:r>
            <a:r>
              <a:rPr lang="en-US" altLang="zh-CN" u="sng" dirty="0">
                <a:solidFill>
                  <a:srgbClr val="FF0000"/>
                </a:solidFill>
                <a:latin typeface="FrutigerLTStd-Light"/>
              </a:rPr>
              <a:t>Southern blotting</a:t>
            </a:r>
            <a:r>
              <a:rPr lang="en-US" altLang="zh-CN" dirty="0">
                <a:latin typeface="FrutigerLTStd-Light"/>
              </a:rPr>
              <a:t> procedure </a:t>
            </a:r>
            <a:r>
              <a:rPr lang="en-US" altLang="zh-CN" dirty="0" smtClean="0">
                <a:latin typeface="FrutigerLTStd-Light"/>
              </a:rPr>
              <a:t>was used to </a:t>
            </a:r>
            <a:r>
              <a:rPr lang="en-US" altLang="zh-CN" dirty="0">
                <a:latin typeface="FrutigerLTStd-Light"/>
              </a:rPr>
              <a:t>determine whether the DNA of </a:t>
            </a:r>
            <a:r>
              <a:rPr lang="en-US" altLang="zh-CN" dirty="0" smtClean="0">
                <a:latin typeface="FrutigerLTStd-Light"/>
              </a:rPr>
              <a:t>five human </a:t>
            </a:r>
            <a:r>
              <a:rPr lang="en-US" altLang="zh-CN" dirty="0">
                <a:latin typeface="FrutigerLTStd-Light"/>
              </a:rPr>
              <a:t>breast carcinomas carried </a:t>
            </a:r>
            <a:r>
              <a:rPr lang="en-US" altLang="zh-CN" dirty="0" smtClean="0">
                <a:latin typeface="FrutigerLTStd-Light"/>
              </a:rPr>
              <a:t>extra (that </a:t>
            </a:r>
            <a:r>
              <a:rPr lang="en-US" altLang="zh-CN" dirty="0">
                <a:latin typeface="FrutigerLTStd-Light"/>
              </a:rPr>
              <a:t>is, amplified) copies of the </a:t>
            </a:r>
            <a:r>
              <a:rPr lang="en-US" altLang="zh-CN" i="1" dirty="0" smtClean="0">
                <a:latin typeface="FrutigerLTStd-LightItalic"/>
              </a:rPr>
              <a:t>erbB2/ </a:t>
            </a:r>
            <a:r>
              <a:rPr lang="en-US" altLang="zh-CN" i="1" dirty="0" err="1" smtClean="0">
                <a:latin typeface="FrutigerLTStd-LightItalic"/>
              </a:rPr>
              <a:t>neu</a:t>
            </a:r>
            <a:r>
              <a:rPr lang="en-US" altLang="zh-CN" i="1" dirty="0" smtClean="0">
                <a:latin typeface="FrutigerLTStd-LightItalic"/>
              </a:rPr>
              <a:t> </a:t>
            </a:r>
            <a:r>
              <a:rPr lang="en-US" altLang="zh-CN" dirty="0">
                <a:latin typeface="FrutigerLTStd-Light"/>
              </a:rPr>
              <a:t>oncogene (also termed </a:t>
            </a:r>
            <a:r>
              <a:rPr lang="en-US" altLang="zh-CN" i="1" dirty="0">
                <a:latin typeface="FrutigerLTStd-LightItalic"/>
              </a:rPr>
              <a:t>HER2</a:t>
            </a:r>
            <a:r>
              <a:rPr lang="en-US" altLang="zh-CN" dirty="0">
                <a:latin typeface="FrutigerLTStd-Light"/>
              </a:rPr>
              <a:t>), </a:t>
            </a:r>
            <a:r>
              <a:rPr lang="en-US" altLang="zh-CN" dirty="0" smtClean="0">
                <a:latin typeface="FrutigerLTStd-Light"/>
              </a:rPr>
              <a:t>a close </a:t>
            </a:r>
            <a:r>
              <a:rPr lang="en-US" altLang="zh-CN" dirty="0">
                <a:latin typeface="FrutigerLTStd-Light"/>
              </a:rPr>
              <a:t>relative of the </a:t>
            </a:r>
            <a:r>
              <a:rPr lang="en-US" altLang="zh-CN" i="1" dirty="0" err="1">
                <a:latin typeface="FrutigerLTStd-LightItalic"/>
              </a:rPr>
              <a:t>erbB</a:t>
            </a:r>
            <a:r>
              <a:rPr lang="en-US" altLang="zh-CN" i="1" dirty="0">
                <a:latin typeface="FrutigerLTStd-LightItalic"/>
              </a:rPr>
              <a:t> </a:t>
            </a:r>
            <a:r>
              <a:rPr lang="en-US" altLang="zh-CN" dirty="0">
                <a:latin typeface="FrutigerLTStd-Light"/>
              </a:rPr>
              <a:t>oncogene.</a:t>
            </a:r>
            <a:endParaRPr lang="zh-CN" altLang="en-US" dirty="0"/>
          </a:p>
        </p:txBody>
      </p:sp>
    </p:spTree>
    <p:extLst>
      <p:ext uri="{BB962C8B-B14F-4D97-AF65-F5344CB8AC3E}">
        <p14:creationId xmlns:p14="http://schemas.microsoft.com/office/powerpoint/2010/main" val="3922891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figure_04_04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802" y="1847088"/>
            <a:ext cx="5333888" cy="33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274502" y="658368"/>
            <a:ext cx="3844899" cy="646331"/>
          </a:xfrm>
          <a:prstGeom prst="rect">
            <a:avLst/>
          </a:prstGeom>
          <a:noFill/>
        </p:spPr>
        <p:txBody>
          <a:bodyPr wrap="none" rtlCol="0">
            <a:spAutoFit/>
          </a:bodyPr>
          <a:lstStyle/>
          <a:p>
            <a:r>
              <a:rPr lang="en-US" altLang="zh-CN" sz="3600" dirty="0" smtClean="0"/>
              <a:t>Kaplan-Meier plots</a:t>
            </a:r>
            <a:endParaRPr lang="zh-CN" altLang="en-US" sz="3600" dirty="0"/>
          </a:p>
        </p:txBody>
      </p:sp>
      <p:sp>
        <p:nvSpPr>
          <p:cNvPr id="3" name="Rectangle 2"/>
          <p:cNvSpPr/>
          <p:nvPr/>
        </p:nvSpPr>
        <p:spPr>
          <a:xfrm>
            <a:off x="6419994" y="2570660"/>
            <a:ext cx="5064870" cy="1938992"/>
          </a:xfrm>
          <a:prstGeom prst="rect">
            <a:avLst/>
          </a:prstGeom>
        </p:spPr>
        <p:txBody>
          <a:bodyPr wrap="square">
            <a:spAutoFit/>
          </a:bodyPr>
          <a:lstStyle/>
          <a:p>
            <a:r>
              <a:rPr lang="en-US" altLang="zh-CN" sz="2400" dirty="0">
                <a:latin typeface="FrutigerLTStd-Light"/>
              </a:rPr>
              <a:t>(B) </a:t>
            </a:r>
            <a:r>
              <a:rPr lang="en-US" altLang="zh-CN" sz="2400" dirty="0" smtClean="0">
                <a:latin typeface="FrutigerLTStd-Light"/>
              </a:rPr>
              <a:t>This gene </a:t>
            </a:r>
            <a:r>
              <a:rPr lang="en-US" altLang="zh-CN" sz="2400" dirty="0">
                <a:latin typeface="FrutigerLTStd-Light"/>
              </a:rPr>
              <a:t>amplification is correlated </a:t>
            </a:r>
            <a:r>
              <a:rPr lang="en-US" altLang="zh-CN" sz="2400" dirty="0" smtClean="0">
                <a:latin typeface="FrutigerLTStd-Light"/>
              </a:rPr>
              <a:t>with a </a:t>
            </a:r>
            <a:r>
              <a:rPr lang="en-US" altLang="zh-CN" sz="2400" dirty="0">
                <a:latin typeface="FrutigerLTStd-Light"/>
              </a:rPr>
              <a:t>poor prognosis for the breast </a:t>
            </a:r>
            <a:r>
              <a:rPr lang="en-US" altLang="zh-CN" sz="2400" dirty="0" smtClean="0">
                <a:latin typeface="FrutigerLTStd-Light"/>
              </a:rPr>
              <a:t>cancer patient</a:t>
            </a:r>
            <a:r>
              <a:rPr lang="en-US" altLang="zh-CN" sz="2400" dirty="0">
                <a:latin typeface="FrutigerLTStd-Light"/>
              </a:rPr>
              <a:t>, as indicated by this </a:t>
            </a:r>
            <a:r>
              <a:rPr lang="en-US" altLang="zh-CN" sz="2400" dirty="0" smtClean="0">
                <a:latin typeface="FrutigerLTStd-Light"/>
              </a:rPr>
              <a:t>Kaplan– Meier </a:t>
            </a:r>
            <a:r>
              <a:rPr lang="en-US" altLang="zh-CN" sz="2400" dirty="0">
                <a:latin typeface="FrutigerLTStd-Light"/>
              </a:rPr>
              <a:t>plot.</a:t>
            </a:r>
            <a:endParaRPr lang="zh-CN" altLang="en-US" sz="2400" dirty="0"/>
          </a:p>
        </p:txBody>
      </p:sp>
    </p:spTree>
    <p:extLst>
      <p:ext uri="{BB962C8B-B14F-4D97-AF65-F5344CB8AC3E}">
        <p14:creationId xmlns:p14="http://schemas.microsoft.com/office/powerpoint/2010/main" val="3328783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figure_04_04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940" y="1630832"/>
            <a:ext cx="4985702" cy="403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92952" y="1703984"/>
            <a:ext cx="5839968" cy="3477875"/>
          </a:xfrm>
          <a:prstGeom prst="rect">
            <a:avLst/>
          </a:prstGeom>
        </p:spPr>
        <p:txBody>
          <a:bodyPr wrap="square">
            <a:spAutoFit/>
          </a:bodyPr>
          <a:lstStyle/>
          <a:p>
            <a:r>
              <a:rPr lang="en-US" altLang="zh-CN" sz="2000" dirty="0">
                <a:latin typeface="FrutigerLTStd-Light"/>
              </a:rPr>
              <a:t>(C) Use of </a:t>
            </a:r>
            <a:r>
              <a:rPr lang="en-US" altLang="zh-CN" sz="2000" u="sng" dirty="0">
                <a:solidFill>
                  <a:srgbClr val="FF0000"/>
                </a:solidFill>
                <a:latin typeface="FrutigerLTStd-Light"/>
              </a:rPr>
              <a:t>fluorescence </a:t>
            </a:r>
            <a:r>
              <a:rPr lang="en-US" altLang="zh-CN" sz="2000" i="1" u="sng" dirty="0" smtClean="0">
                <a:solidFill>
                  <a:srgbClr val="FF0000"/>
                </a:solidFill>
                <a:latin typeface="FrutigerLTStd-LightItalic"/>
              </a:rPr>
              <a:t>in situ </a:t>
            </a:r>
            <a:r>
              <a:rPr lang="en-US" altLang="zh-CN" sz="2000" u="sng" dirty="0">
                <a:solidFill>
                  <a:srgbClr val="FF0000"/>
                </a:solidFill>
                <a:latin typeface="FrutigerLTStd-Light"/>
              </a:rPr>
              <a:t>hybridization (FISH) </a:t>
            </a:r>
            <a:r>
              <a:rPr lang="en-US" altLang="zh-CN" sz="2000" dirty="0">
                <a:latin typeface="FrutigerLTStd-Light"/>
              </a:rPr>
              <a:t>has shown </a:t>
            </a:r>
            <a:r>
              <a:rPr lang="en-US" altLang="zh-CN" sz="2000" dirty="0" smtClean="0">
                <a:latin typeface="FrutigerLTStd-Light"/>
              </a:rPr>
              <a:t>that in </a:t>
            </a:r>
            <a:r>
              <a:rPr lang="en-US" altLang="zh-CN" sz="2000" dirty="0">
                <a:latin typeface="FrutigerLTStd-Light"/>
              </a:rPr>
              <a:t>some human breast cancers, there </a:t>
            </a:r>
            <a:r>
              <a:rPr lang="en-US" altLang="zh-CN" sz="2000" dirty="0" smtClean="0">
                <a:latin typeface="FrutigerLTStd-Light"/>
              </a:rPr>
              <a:t>are multiple </a:t>
            </a:r>
            <a:r>
              <a:rPr lang="en-US" altLang="zh-CN" sz="2000" dirty="0">
                <a:latin typeface="FrutigerLTStd-Light"/>
              </a:rPr>
              <a:t>spots in each cell nucleus </a:t>
            </a:r>
            <a:r>
              <a:rPr lang="en-US" altLang="zh-CN" sz="2000" dirty="0" smtClean="0">
                <a:latin typeface="FrutigerLTStd-Light"/>
              </a:rPr>
              <a:t>that react </a:t>
            </a:r>
            <a:r>
              <a:rPr lang="en-US" altLang="zh-CN" sz="2000" dirty="0">
                <a:latin typeface="FrutigerLTStd-Light"/>
              </a:rPr>
              <a:t>with a fluorescence-labeled </a:t>
            </a:r>
            <a:r>
              <a:rPr lang="en-US" altLang="zh-CN" sz="2000" dirty="0" smtClean="0">
                <a:latin typeface="FrutigerLTStd-Light"/>
              </a:rPr>
              <a:t>DNA probe </a:t>
            </a:r>
            <a:r>
              <a:rPr lang="en-US" altLang="zh-CN" sz="2000" dirty="0">
                <a:latin typeface="FrutigerLTStd-Light"/>
              </a:rPr>
              <a:t>that recognizes the </a:t>
            </a:r>
            <a:r>
              <a:rPr lang="en-US" altLang="zh-CN" sz="2000" i="1" dirty="0" smtClean="0">
                <a:latin typeface="FrutigerLTStd-LightItalic"/>
              </a:rPr>
              <a:t>erbB2/HER2 </a:t>
            </a:r>
            <a:r>
              <a:rPr lang="en-US" altLang="zh-CN" sz="2000" dirty="0" smtClean="0">
                <a:latin typeface="FrutigerLTStd-Light"/>
              </a:rPr>
              <a:t>gene </a:t>
            </a:r>
            <a:r>
              <a:rPr lang="en-US" altLang="zh-CN" sz="2000" dirty="0">
                <a:latin typeface="FrutigerLTStd-Light"/>
              </a:rPr>
              <a:t>(</a:t>
            </a:r>
            <a:r>
              <a:rPr lang="en-US" altLang="zh-CN" sz="2000" i="1" dirty="0">
                <a:latin typeface="FrutigerLTStd-LightItalic"/>
              </a:rPr>
              <a:t>light green</a:t>
            </a:r>
            <a:r>
              <a:rPr lang="en-US" altLang="zh-CN" sz="2000" dirty="0">
                <a:latin typeface="FrutigerLTStd-Light"/>
              </a:rPr>
              <a:t>) and yet other </a:t>
            </a:r>
            <a:r>
              <a:rPr lang="en-US" altLang="zh-CN" sz="2000" dirty="0" smtClean="0">
                <a:latin typeface="FrutigerLTStd-Light"/>
              </a:rPr>
              <a:t>spots that </a:t>
            </a:r>
            <a:r>
              <a:rPr lang="en-US" altLang="zh-CN" sz="2000" dirty="0">
                <a:latin typeface="FrutigerLTStd-Light"/>
              </a:rPr>
              <a:t>react with a DNA probe specific </a:t>
            </a:r>
            <a:r>
              <a:rPr lang="en-US" altLang="zh-CN" sz="2000" dirty="0" smtClean="0">
                <a:latin typeface="FrutigerLTStd-Light"/>
              </a:rPr>
              <a:t>for the </a:t>
            </a:r>
            <a:r>
              <a:rPr lang="en-US" altLang="zh-CN" sz="2000" i="1" dirty="0">
                <a:latin typeface="FrutigerLTStd-LightItalic"/>
              </a:rPr>
              <a:t>CCND1/</a:t>
            </a:r>
            <a:r>
              <a:rPr lang="en-US" altLang="zh-CN" sz="2000" i="1" dirty="0" err="1">
                <a:latin typeface="FrutigerLTStd-LightItalic"/>
              </a:rPr>
              <a:t>cyclin</a:t>
            </a:r>
            <a:r>
              <a:rPr lang="en-US" altLang="zh-CN" sz="2000" i="1" dirty="0">
                <a:latin typeface="FrutigerLTStd-LightItalic"/>
              </a:rPr>
              <a:t> D1 </a:t>
            </a:r>
            <a:r>
              <a:rPr lang="en-US" altLang="zh-CN" sz="2000" dirty="0">
                <a:latin typeface="FrutigerLTStd-Light"/>
              </a:rPr>
              <a:t>gene (</a:t>
            </a:r>
            <a:r>
              <a:rPr lang="en-US" altLang="zh-CN" sz="2000" i="1" dirty="0">
                <a:latin typeface="FrutigerLTStd-LightItalic"/>
              </a:rPr>
              <a:t>orange/pink</a:t>
            </a:r>
            <a:r>
              <a:rPr lang="en-US" altLang="zh-CN" sz="2000" dirty="0" smtClean="0">
                <a:latin typeface="FrutigerLTStd-Light"/>
              </a:rPr>
              <a:t>). Each </a:t>
            </a:r>
            <a:r>
              <a:rPr lang="en-US" altLang="zh-CN" sz="2000" dirty="0">
                <a:latin typeface="FrutigerLTStd-Light"/>
              </a:rPr>
              <a:t>of these probes generates </a:t>
            </a:r>
            <a:r>
              <a:rPr lang="en-US" altLang="zh-CN" sz="2000" dirty="0" smtClean="0">
                <a:latin typeface="FrutigerLTStd-Light"/>
              </a:rPr>
              <a:t>only two </a:t>
            </a:r>
            <a:r>
              <a:rPr lang="en-US" altLang="zh-CN" sz="2000" dirty="0">
                <a:latin typeface="FrutigerLTStd-Light"/>
              </a:rPr>
              <a:t>spots when used to analyze </a:t>
            </a:r>
            <a:r>
              <a:rPr lang="en-US" altLang="zh-CN" sz="2000" dirty="0" smtClean="0">
                <a:latin typeface="FrutigerLTStd-Light"/>
              </a:rPr>
              <a:t>nuclei of </a:t>
            </a:r>
            <a:r>
              <a:rPr lang="en-US" altLang="zh-CN" sz="2000" dirty="0">
                <a:latin typeface="FrutigerLTStd-Light"/>
              </a:rPr>
              <a:t>normal diploid cells.</a:t>
            </a:r>
            <a:endParaRPr lang="zh-CN" altLang="en-US" sz="2000" dirty="0"/>
          </a:p>
        </p:txBody>
      </p:sp>
      <p:sp>
        <p:nvSpPr>
          <p:cNvPr id="4" name="TextBox 3"/>
          <p:cNvSpPr txBox="1"/>
          <p:nvPr/>
        </p:nvSpPr>
        <p:spPr>
          <a:xfrm>
            <a:off x="2651760" y="594360"/>
            <a:ext cx="7536871" cy="584775"/>
          </a:xfrm>
          <a:prstGeom prst="rect">
            <a:avLst/>
          </a:prstGeom>
          <a:noFill/>
        </p:spPr>
        <p:txBody>
          <a:bodyPr wrap="none" rtlCol="0">
            <a:spAutoFit/>
          </a:bodyPr>
          <a:lstStyle/>
          <a:p>
            <a:r>
              <a:rPr lang="en-US" altLang="zh-CN" sz="3200" dirty="0" smtClean="0"/>
              <a:t>FISH</a:t>
            </a:r>
            <a:r>
              <a:rPr lang="zh-CN" altLang="en-US" sz="3200" dirty="0" smtClean="0"/>
              <a:t> </a:t>
            </a:r>
            <a:r>
              <a:rPr lang="en-US" altLang="zh-CN" sz="3200" dirty="0" smtClean="0"/>
              <a:t>to</a:t>
            </a:r>
            <a:r>
              <a:rPr lang="zh-CN" altLang="en-US" sz="3200" dirty="0" smtClean="0"/>
              <a:t> </a:t>
            </a:r>
            <a:r>
              <a:rPr lang="en-US" altLang="zh-CN" sz="3200" dirty="0" smtClean="0"/>
              <a:t>detect</a:t>
            </a:r>
            <a:r>
              <a:rPr lang="zh-CN" altLang="en-US" sz="3200" dirty="0" smtClean="0"/>
              <a:t> </a:t>
            </a:r>
            <a:r>
              <a:rPr lang="en-US" altLang="zh-CN" sz="3200" dirty="0" smtClean="0"/>
              <a:t>gene copy number alteration </a:t>
            </a:r>
            <a:endParaRPr lang="zh-CN" altLang="en-US" sz="3200" dirty="0"/>
          </a:p>
        </p:txBody>
      </p:sp>
    </p:spTree>
    <p:extLst>
      <p:ext uri="{BB962C8B-B14F-4D97-AF65-F5344CB8AC3E}">
        <p14:creationId xmlns:p14="http://schemas.microsoft.com/office/powerpoint/2010/main" val="14571307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7" name="Picture 3" descr="fig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03" y="269876"/>
            <a:ext cx="5683250" cy="63166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00660" y="2099531"/>
            <a:ext cx="5756783" cy="3477875"/>
          </a:xfrm>
          <a:prstGeom prst="rect">
            <a:avLst/>
          </a:prstGeom>
        </p:spPr>
        <p:txBody>
          <a:bodyPr wrap="square">
            <a:spAutoFit/>
          </a:bodyPr>
          <a:lstStyle/>
          <a:p>
            <a:r>
              <a:rPr lang="en-US" altLang="zh-CN" sz="2000" dirty="0" smtClean="0">
                <a:solidFill>
                  <a:srgbClr val="000000"/>
                </a:solidFill>
                <a:latin typeface="FrutigerLTStd-Light"/>
              </a:rPr>
              <a:t>The amplification of a gene, such </a:t>
            </a:r>
            <a:r>
              <a:rPr lang="en-US" altLang="zh-CN" sz="2000" dirty="0">
                <a:solidFill>
                  <a:srgbClr val="000000"/>
                </a:solidFill>
                <a:latin typeface="FrutigerLTStd-Light"/>
              </a:rPr>
              <a:t>as </a:t>
            </a:r>
            <a:r>
              <a:rPr lang="en-US" altLang="zh-CN" sz="2000" i="1" dirty="0">
                <a:solidFill>
                  <a:srgbClr val="000000"/>
                </a:solidFill>
                <a:latin typeface="FrutigerLTStd-LightItalic"/>
              </a:rPr>
              <a:t>erbB2/HER2</a:t>
            </a:r>
            <a:r>
              <a:rPr lang="en-US" altLang="zh-CN" sz="2000" dirty="0">
                <a:solidFill>
                  <a:srgbClr val="000000"/>
                </a:solidFill>
                <a:latin typeface="FrutigerLTStd-Light"/>
              </a:rPr>
              <a:t>, occurs as </a:t>
            </a:r>
            <a:r>
              <a:rPr lang="en-US" altLang="zh-CN" sz="2000" dirty="0" smtClean="0">
                <a:solidFill>
                  <a:srgbClr val="000000"/>
                </a:solidFill>
                <a:latin typeface="FrutigerLTStd-Light"/>
              </a:rPr>
              <a:t>a consequence </a:t>
            </a:r>
            <a:r>
              <a:rPr lang="en-US" altLang="zh-CN" sz="2000" dirty="0">
                <a:solidFill>
                  <a:srgbClr val="000000"/>
                </a:solidFill>
                <a:latin typeface="FrutigerLTStd-Light"/>
              </a:rPr>
              <a:t>of the amplification </a:t>
            </a:r>
            <a:r>
              <a:rPr lang="en-US" altLang="zh-CN" sz="2000" dirty="0" smtClean="0">
                <a:solidFill>
                  <a:srgbClr val="000000"/>
                </a:solidFill>
                <a:latin typeface="FrutigerLTStd-Light"/>
              </a:rPr>
              <a:t>of an </a:t>
            </a:r>
            <a:r>
              <a:rPr lang="en-US" altLang="zh-CN" sz="2000" dirty="0">
                <a:solidFill>
                  <a:srgbClr val="000000"/>
                </a:solidFill>
                <a:latin typeface="FrutigerLTStd-Light"/>
              </a:rPr>
              <a:t>entire chromosomal </a:t>
            </a:r>
            <a:r>
              <a:rPr lang="en-US" altLang="zh-CN" sz="2000" dirty="0" smtClean="0">
                <a:solidFill>
                  <a:srgbClr val="000000"/>
                </a:solidFill>
                <a:latin typeface="FrutigerLTStd-Light"/>
              </a:rPr>
              <a:t>segment— an </a:t>
            </a:r>
            <a:r>
              <a:rPr lang="en-US" altLang="zh-CN" sz="2000" dirty="0" err="1">
                <a:solidFill>
                  <a:srgbClr val="000000"/>
                </a:solidFill>
                <a:latin typeface="FrutigerLTStd-Light"/>
              </a:rPr>
              <a:t>amplicon</a:t>
            </a:r>
            <a:r>
              <a:rPr lang="en-US" altLang="zh-CN" sz="2000" dirty="0">
                <a:solidFill>
                  <a:srgbClr val="000000"/>
                </a:solidFill>
                <a:latin typeface="FrutigerLTStd-Light"/>
              </a:rPr>
              <a:t>—that usually </a:t>
            </a:r>
            <a:r>
              <a:rPr lang="en-US" altLang="zh-CN" sz="2000" dirty="0" smtClean="0">
                <a:solidFill>
                  <a:srgbClr val="000000"/>
                </a:solidFill>
                <a:latin typeface="FrutigerLTStd-Light"/>
              </a:rPr>
              <a:t>extends beyond </a:t>
            </a:r>
            <a:r>
              <a:rPr lang="en-US" altLang="zh-CN" sz="2000" dirty="0">
                <a:solidFill>
                  <a:srgbClr val="000000"/>
                </a:solidFill>
                <a:latin typeface="FrutigerLTStd-Light"/>
              </a:rPr>
              <a:t>this gene on both </a:t>
            </a:r>
            <a:r>
              <a:rPr lang="en-US" altLang="zh-CN" sz="2000" dirty="0" smtClean="0">
                <a:solidFill>
                  <a:srgbClr val="000000"/>
                </a:solidFill>
                <a:latin typeface="FrutigerLTStd-Light"/>
              </a:rPr>
              <a:t>sides for </a:t>
            </a:r>
            <a:r>
              <a:rPr lang="en-US" altLang="zh-CN" sz="2000" dirty="0">
                <a:solidFill>
                  <a:srgbClr val="000000"/>
                </a:solidFill>
                <a:latin typeface="FrutigerLTStd-Light"/>
              </a:rPr>
              <a:t>several </a:t>
            </a:r>
            <a:r>
              <a:rPr lang="en-US" altLang="zh-CN" sz="2000" dirty="0" err="1">
                <a:solidFill>
                  <a:srgbClr val="000000"/>
                </a:solidFill>
                <a:latin typeface="FrutigerLTStd-Light"/>
              </a:rPr>
              <a:t>megabases</a:t>
            </a:r>
            <a:r>
              <a:rPr lang="en-US" altLang="zh-CN" sz="2000" dirty="0">
                <a:solidFill>
                  <a:srgbClr val="000000"/>
                </a:solidFill>
                <a:latin typeface="FrutigerLTStd-Light"/>
              </a:rPr>
              <a:t>. Because </a:t>
            </a:r>
            <a:r>
              <a:rPr lang="en-US" altLang="zh-CN" sz="2000" dirty="0" smtClean="0">
                <a:solidFill>
                  <a:srgbClr val="000000"/>
                </a:solidFill>
                <a:latin typeface="FrutigerLTStd-Light"/>
              </a:rPr>
              <a:t>an </a:t>
            </a:r>
            <a:r>
              <a:rPr lang="en-US" altLang="zh-CN" sz="2000" dirty="0" err="1" smtClean="0">
                <a:solidFill>
                  <a:srgbClr val="000000"/>
                </a:solidFill>
                <a:latin typeface="FrutigerLTStd-Light"/>
              </a:rPr>
              <a:t>amplicon</a:t>
            </a:r>
            <a:r>
              <a:rPr lang="en-US" altLang="zh-CN" sz="2000" dirty="0" smtClean="0">
                <a:solidFill>
                  <a:srgbClr val="000000"/>
                </a:solidFill>
                <a:latin typeface="FrutigerLTStd-Light"/>
              </a:rPr>
              <a:t> </a:t>
            </a:r>
            <a:r>
              <a:rPr lang="en-US" altLang="zh-CN" sz="2000" dirty="0">
                <a:solidFill>
                  <a:srgbClr val="000000"/>
                </a:solidFill>
                <a:latin typeface="FrutigerLTStd-Light"/>
              </a:rPr>
              <a:t>of this size </a:t>
            </a:r>
            <a:r>
              <a:rPr lang="en-US" altLang="zh-CN" sz="2000" dirty="0" smtClean="0">
                <a:solidFill>
                  <a:srgbClr val="000000"/>
                </a:solidFill>
                <a:latin typeface="FrutigerLTStd-Light"/>
              </a:rPr>
              <a:t>encompasses many </a:t>
            </a:r>
            <a:r>
              <a:rPr lang="en-US" altLang="zh-CN" sz="2000" dirty="0">
                <a:solidFill>
                  <a:srgbClr val="000000"/>
                </a:solidFill>
                <a:latin typeface="FrutigerLTStd-Light"/>
              </a:rPr>
              <a:t>additional genes, </a:t>
            </a:r>
            <a:r>
              <a:rPr lang="en-US" altLang="zh-CN" sz="2000" dirty="0" smtClean="0">
                <a:solidFill>
                  <a:srgbClr val="000000"/>
                </a:solidFill>
                <a:latin typeface="FrutigerLTStd-Light"/>
              </a:rPr>
              <a:t>these other </a:t>
            </a:r>
            <a:r>
              <a:rPr lang="en-US" altLang="zh-CN" sz="2000" dirty="0">
                <a:solidFill>
                  <a:srgbClr val="000000"/>
                </a:solidFill>
                <a:latin typeface="FrutigerLTStd-Light"/>
              </a:rPr>
              <a:t>genes will also be </a:t>
            </a:r>
            <a:r>
              <a:rPr lang="en-US" altLang="zh-CN" sz="2000" dirty="0" smtClean="0">
                <a:solidFill>
                  <a:srgbClr val="000000"/>
                </a:solidFill>
                <a:latin typeface="FrutigerLTStd-Light"/>
              </a:rPr>
              <a:t>amplified and </a:t>
            </a:r>
            <a:r>
              <a:rPr lang="en-US" altLang="zh-CN" sz="2000" dirty="0">
                <a:solidFill>
                  <a:srgbClr val="000000"/>
                </a:solidFill>
                <a:latin typeface="FrutigerLTStd-Light"/>
              </a:rPr>
              <a:t>some of them may also </a:t>
            </a:r>
            <a:r>
              <a:rPr lang="en-US" altLang="zh-CN" sz="2000" dirty="0" smtClean="0">
                <a:solidFill>
                  <a:srgbClr val="000000"/>
                </a:solidFill>
                <a:latin typeface="FrutigerLTStd-Light"/>
              </a:rPr>
              <a:t>affect tumor </a:t>
            </a:r>
            <a:r>
              <a:rPr lang="en-US" altLang="zh-CN" sz="2000" dirty="0">
                <a:solidFill>
                  <a:srgbClr val="000000"/>
                </a:solidFill>
                <a:latin typeface="FrutigerLTStd-Light"/>
              </a:rPr>
              <a:t>cell phenotype (in </a:t>
            </a:r>
            <a:r>
              <a:rPr lang="en-US" altLang="zh-CN" sz="2000" dirty="0" smtClean="0">
                <a:solidFill>
                  <a:srgbClr val="000000"/>
                </a:solidFill>
                <a:latin typeface="FrutigerLTStd-Light"/>
              </a:rPr>
              <a:t>this case </a:t>
            </a:r>
            <a:r>
              <a:rPr lang="en-US" altLang="zh-CN" sz="2000" dirty="0">
                <a:solidFill>
                  <a:srgbClr val="000000"/>
                </a:solidFill>
                <a:latin typeface="FrutigerLTStd-Light"/>
              </a:rPr>
              <a:t>that of breast cancer cells).</a:t>
            </a:r>
            <a:endParaRPr lang="zh-CN" altLang="en-US" sz="2000" dirty="0"/>
          </a:p>
        </p:txBody>
      </p:sp>
      <p:sp>
        <p:nvSpPr>
          <p:cNvPr id="2" name="Rectangle 1"/>
          <p:cNvSpPr/>
          <p:nvPr/>
        </p:nvSpPr>
        <p:spPr>
          <a:xfrm>
            <a:off x="6166104" y="471982"/>
            <a:ext cx="6025896" cy="1200329"/>
          </a:xfrm>
          <a:prstGeom prst="rect">
            <a:avLst/>
          </a:prstGeom>
        </p:spPr>
        <p:txBody>
          <a:bodyPr wrap="square">
            <a:spAutoFit/>
          </a:bodyPr>
          <a:lstStyle/>
          <a:p>
            <a:r>
              <a:rPr lang="en-US" altLang="zh-CN" sz="2400" b="1" dirty="0">
                <a:solidFill>
                  <a:srgbClr val="1271FF"/>
                </a:solidFill>
                <a:latin typeface="FrutigerLTStd-Bold"/>
              </a:rPr>
              <a:t>Figure 4.5 </a:t>
            </a:r>
            <a:r>
              <a:rPr lang="en-US" altLang="zh-CN" sz="2400" b="1" dirty="0">
                <a:solidFill>
                  <a:srgbClr val="000000"/>
                </a:solidFill>
                <a:latin typeface="FrutigerLTStd-Bold"/>
              </a:rPr>
              <a:t>Elevated expression of 17q genes together with overexpression of </a:t>
            </a:r>
            <a:r>
              <a:rPr lang="en-US" altLang="zh-CN" sz="2400" b="1" i="1" dirty="0">
                <a:solidFill>
                  <a:srgbClr val="000000"/>
                </a:solidFill>
                <a:latin typeface="FrutigerLTStd-BoldItalic"/>
              </a:rPr>
              <a:t>erbB2/HER2</a:t>
            </a:r>
          </a:p>
        </p:txBody>
      </p:sp>
    </p:spTree>
    <p:extLst>
      <p:ext uri="{BB962C8B-B14F-4D97-AF65-F5344CB8AC3E}">
        <p14:creationId xmlns:p14="http://schemas.microsoft.com/office/powerpoint/2010/main" val="33973962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figure_04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895" y="1266976"/>
            <a:ext cx="6352331" cy="5216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55976" y="196596"/>
            <a:ext cx="7120128" cy="954107"/>
          </a:xfrm>
          <a:prstGeom prst="rect">
            <a:avLst/>
          </a:prstGeom>
        </p:spPr>
        <p:txBody>
          <a:bodyPr wrap="square">
            <a:spAutoFit/>
          </a:bodyPr>
          <a:lstStyle/>
          <a:p>
            <a:r>
              <a:rPr lang="en-US" altLang="zh-CN" sz="2800" b="1" dirty="0">
                <a:solidFill>
                  <a:srgbClr val="1271FF"/>
                </a:solidFill>
                <a:latin typeface="FrutigerLTStd-Bold"/>
              </a:rPr>
              <a:t>Figure 4.6 </a:t>
            </a:r>
            <a:r>
              <a:rPr lang="en-US" altLang="zh-CN" sz="2800" b="1" dirty="0">
                <a:solidFill>
                  <a:srgbClr val="000000"/>
                </a:solidFill>
                <a:latin typeface="FrutigerLTStd-Bold"/>
              </a:rPr>
              <a:t>Nonrandom amplifications and deletions of chromosomal regions</a:t>
            </a:r>
            <a:endParaRPr lang="zh-CN" altLang="en-US" sz="2800" dirty="0"/>
          </a:p>
        </p:txBody>
      </p:sp>
      <p:sp>
        <p:nvSpPr>
          <p:cNvPr id="2" name="Rectangle 1"/>
          <p:cNvSpPr/>
          <p:nvPr/>
        </p:nvSpPr>
        <p:spPr>
          <a:xfrm>
            <a:off x="7762538" y="2517940"/>
            <a:ext cx="3594310" cy="2347950"/>
          </a:xfrm>
          <a:prstGeom prst="rect">
            <a:avLst/>
          </a:prstGeom>
        </p:spPr>
        <p:txBody>
          <a:bodyPr wrap="square">
            <a:spAutoFit/>
          </a:bodyPr>
          <a:lstStyle/>
          <a:p>
            <a:pPr>
              <a:lnSpc>
                <a:spcPct val="150000"/>
              </a:lnSpc>
            </a:pPr>
            <a:r>
              <a:rPr lang="en-US" altLang="zh-CN" sz="2000" dirty="0" smtClean="0">
                <a:latin typeface="UtopiaStd-Regular"/>
              </a:rPr>
              <a:t>Different </a:t>
            </a:r>
            <a:r>
              <a:rPr lang="en-US" altLang="zh-CN" sz="2000" dirty="0">
                <a:latin typeface="UtopiaStd-Regular"/>
              </a:rPr>
              <a:t>cell </a:t>
            </a:r>
            <a:r>
              <a:rPr lang="en-US" altLang="zh-CN" sz="2000" dirty="0" smtClean="0">
                <a:latin typeface="UtopiaStd-Regular"/>
              </a:rPr>
              <a:t>types undergo </a:t>
            </a:r>
            <a:r>
              <a:rPr lang="en-US" altLang="zh-CN" sz="2000" dirty="0">
                <a:latin typeface="UtopiaStd-Regular"/>
              </a:rPr>
              <a:t>distinct sets of genomic alterations during their transformation into </a:t>
            </a:r>
            <a:r>
              <a:rPr lang="en-US" altLang="zh-CN" sz="2000" dirty="0" smtClean="0">
                <a:latin typeface="UtopiaStd-Regular"/>
              </a:rPr>
              <a:t>full fledged tumor </a:t>
            </a:r>
            <a:r>
              <a:rPr lang="en-US" altLang="zh-CN" sz="2000" dirty="0">
                <a:latin typeface="UtopiaStd-Regular"/>
              </a:rPr>
              <a:t>cells.</a:t>
            </a:r>
            <a:endParaRPr lang="zh-CN" altLang="en-US" sz="2000" dirty="0"/>
          </a:p>
        </p:txBody>
      </p:sp>
    </p:spTree>
    <p:extLst>
      <p:ext uri="{BB962C8B-B14F-4D97-AF65-F5344CB8AC3E}">
        <p14:creationId xmlns:p14="http://schemas.microsoft.com/office/powerpoint/2010/main" val="31359054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0240" y="1833479"/>
            <a:ext cx="8357616" cy="2224070"/>
          </a:xfrm>
          <a:prstGeom prst="rect">
            <a:avLst/>
          </a:prstGeom>
        </p:spPr>
        <p:txBody>
          <a:bodyPr wrap="square">
            <a:spAutoFit/>
          </a:bodyPr>
          <a:lstStyle/>
          <a:p>
            <a:pPr>
              <a:lnSpc>
                <a:spcPct val="150000"/>
              </a:lnSpc>
            </a:pPr>
            <a:r>
              <a:rPr lang="en-US" altLang="zh-CN" sz="3200" dirty="0">
                <a:solidFill>
                  <a:srgbClr val="1271FF"/>
                </a:solidFill>
                <a:latin typeface="ACaslonPro-Regular"/>
              </a:rPr>
              <a:t>4.4 Proto-oncogenes can be activated by genetic </a:t>
            </a:r>
            <a:r>
              <a:rPr lang="en-US" altLang="zh-CN" sz="3200" dirty="0" smtClean="0">
                <a:solidFill>
                  <a:srgbClr val="1271FF"/>
                </a:solidFill>
                <a:latin typeface="ACaslonPro-Regular"/>
              </a:rPr>
              <a:t>changes affecting </a:t>
            </a:r>
            <a:r>
              <a:rPr lang="en-US" altLang="zh-CN" sz="3200" dirty="0">
                <a:solidFill>
                  <a:srgbClr val="1271FF"/>
                </a:solidFill>
                <a:latin typeface="ACaslonPro-Regular"/>
              </a:rPr>
              <a:t>either protein expression or structure</a:t>
            </a:r>
            <a:endParaRPr lang="zh-CN" altLang="en-US" sz="3200" dirty="0"/>
          </a:p>
        </p:txBody>
      </p:sp>
    </p:spTree>
    <p:extLst>
      <p:ext uri="{BB962C8B-B14F-4D97-AF65-F5344CB8AC3E}">
        <p14:creationId xmlns:p14="http://schemas.microsoft.com/office/powerpoint/2010/main" val="667161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3248" y="497116"/>
            <a:ext cx="9470136" cy="954107"/>
          </a:xfrm>
          <a:prstGeom prst="rect">
            <a:avLst/>
          </a:prstGeom>
        </p:spPr>
        <p:txBody>
          <a:bodyPr wrap="square">
            <a:spAutoFit/>
          </a:bodyPr>
          <a:lstStyle/>
          <a:p>
            <a:pPr algn="ctr"/>
            <a:r>
              <a:rPr lang="en-US" altLang="zh-CN" sz="2800" b="1" dirty="0">
                <a:solidFill>
                  <a:srgbClr val="FF0000"/>
                </a:solidFill>
                <a:latin typeface="UtopiaStd-Regular"/>
              </a:rPr>
              <a:t>But how did a normal human H-</a:t>
            </a:r>
            <a:r>
              <a:rPr lang="en-US" altLang="zh-CN" sz="2800" b="1" i="1" dirty="0" err="1">
                <a:solidFill>
                  <a:srgbClr val="FF0000"/>
                </a:solidFill>
                <a:latin typeface="UtopiaStd-Italic"/>
              </a:rPr>
              <a:t>ras</a:t>
            </a:r>
            <a:r>
              <a:rPr lang="en-US" altLang="zh-CN" sz="2800" b="1" i="1" dirty="0">
                <a:solidFill>
                  <a:srgbClr val="FF0000"/>
                </a:solidFill>
                <a:latin typeface="UtopiaStd-Italic"/>
              </a:rPr>
              <a:t> </a:t>
            </a:r>
            <a:r>
              <a:rPr lang="en-US" altLang="zh-CN" sz="2800" b="1" dirty="0">
                <a:solidFill>
                  <a:srgbClr val="FF0000"/>
                </a:solidFill>
                <a:latin typeface="UtopiaStd-Regular"/>
              </a:rPr>
              <a:t>proto-oncogene become converted into </a:t>
            </a:r>
            <a:r>
              <a:rPr lang="en-US" altLang="zh-CN" sz="2800" b="1" dirty="0" smtClean="0">
                <a:solidFill>
                  <a:srgbClr val="FF0000"/>
                </a:solidFill>
                <a:latin typeface="UtopiaStd-Regular"/>
              </a:rPr>
              <a:t>the potent oncogene?</a:t>
            </a:r>
            <a:endParaRPr lang="zh-CN" altLang="en-US" sz="2800" b="1" dirty="0">
              <a:solidFill>
                <a:srgbClr val="FF0000"/>
              </a:solidFill>
            </a:endParaRPr>
          </a:p>
        </p:txBody>
      </p:sp>
      <p:sp>
        <p:nvSpPr>
          <p:cNvPr id="3" name="TextBox 2"/>
          <p:cNvSpPr txBox="1"/>
          <p:nvPr/>
        </p:nvSpPr>
        <p:spPr>
          <a:xfrm>
            <a:off x="1271016" y="3145536"/>
            <a:ext cx="3821046" cy="461665"/>
          </a:xfrm>
          <a:prstGeom prst="rect">
            <a:avLst/>
          </a:prstGeom>
          <a:noFill/>
        </p:spPr>
        <p:txBody>
          <a:bodyPr wrap="none" rtlCol="0">
            <a:spAutoFit/>
          </a:bodyPr>
          <a:lstStyle/>
          <a:p>
            <a:r>
              <a:rPr lang="en-US" altLang="zh-CN" sz="2400" dirty="0" smtClean="0"/>
              <a:t>H-</a:t>
            </a:r>
            <a:r>
              <a:rPr lang="en-US" altLang="zh-CN" sz="2400" dirty="0" err="1" smtClean="0"/>
              <a:t>ras</a:t>
            </a:r>
            <a:r>
              <a:rPr lang="en-US" altLang="zh-CN" sz="2400" dirty="0" smtClean="0"/>
              <a:t> gene is not amplified… </a:t>
            </a:r>
            <a:endParaRPr lang="zh-CN" altLang="en-US" sz="2400" dirty="0"/>
          </a:p>
        </p:txBody>
      </p:sp>
      <p:sp>
        <p:nvSpPr>
          <p:cNvPr id="4" name="TextBox 3"/>
          <p:cNvSpPr txBox="1"/>
          <p:nvPr/>
        </p:nvSpPr>
        <p:spPr>
          <a:xfrm>
            <a:off x="1271016" y="4596384"/>
            <a:ext cx="3744743" cy="461665"/>
          </a:xfrm>
          <a:prstGeom prst="rect">
            <a:avLst/>
          </a:prstGeom>
          <a:noFill/>
        </p:spPr>
        <p:txBody>
          <a:bodyPr wrap="none" rtlCol="0">
            <a:spAutoFit/>
          </a:bodyPr>
          <a:lstStyle/>
          <a:p>
            <a:r>
              <a:rPr lang="en-US" altLang="zh-CN" sz="2400" dirty="0" smtClean="0"/>
              <a:t>Cloning of H-</a:t>
            </a:r>
            <a:r>
              <a:rPr lang="en-US" altLang="zh-CN" sz="2400" dirty="0" err="1" smtClean="0"/>
              <a:t>ras</a:t>
            </a:r>
            <a:r>
              <a:rPr lang="en-US" altLang="zh-CN" sz="2400" dirty="0" smtClean="0"/>
              <a:t> oncogene… </a:t>
            </a:r>
            <a:endParaRPr lang="zh-CN" altLang="en-US" sz="2400" dirty="0"/>
          </a:p>
        </p:txBody>
      </p:sp>
    </p:spTree>
    <p:extLst>
      <p:ext uri="{BB962C8B-B14F-4D97-AF65-F5344CB8AC3E}">
        <p14:creationId xmlns:p14="http://schemas.microsoft.com/office/powerpoint/2010/main" val="812268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figure_04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2" y="603504"/>
            <a:ext cx="5970468" cy="583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09022" y="1544836"/>
            <a:ext cx="5932190" cy="4339650"/>
          </a:xfrm>
          <a:prstGeom prst="rect">
            <a:avLst/>
          </a:prstGeom>
        </p:spPr>
        <p:txBody>
          <a:bodyPr wrap="square">
            <a:spAutoFit/>
          </a:bodyPr>
          <a:lstStyle/>
          <a:p>
            <a:r>
              <a:rPr lang="en-US" altLang="zh-CN" sz="1200" dirty="0">
                <a:latin typeface="FrutigerLTStd-Light"/>
              </a:rPr>
              <a:t>This strategy for cloning </a:t>
            </a:r>
            <a:r>
              <a:rPr lang="en-US" altLang="zh-CN" sz="1200" dirty="0" smtClean="0">
                <a:latin typeface="FrutigerLTStd-Light"/>
              </a:rPr>
              <a:t>the oncogene </a:t>
            </a:r>
            <a:r>
              <a:rPr lang="en-US" altLang="zh-CN" sz="1200" dirty="0">
                <a:latin typeface="FrutigerLTStd-Light"/>
              </a:rPr>
              <a:t>present in a human bladder carcinoma depended on </a:t>
            </a:r>
            <a:r>
              <a:rPr lang="en-US" altLang="zh-CN" sz="1200" b="1" i="1" dirty="0" err="1">
                <a:solidFill>
                  <a:srgbClr val="FF0000"/>
                </a:solidFill>
                <a:latin typeface="FrutigerLTStd-LightItalic"/>
              </a:rPr>
              <a:t>Alu</a:t>
            </a:r>
            <a:r>
              <a:rPr lang="en-US" altLang="zh-CN" sz="1200" b="1" i="1" dirty="0">
                <a:solidFill>
                  <a:srgbClr val="FF0000"/>
                </a:solidFill>
                <a:latin typeface="FrutigerLTStd-LightItalic"/>
              </a:rPr>
              <a:t> </a:t>
            </a:r>
            <a:r>
              <a:rPr lang="en-US" altLang="zh-CN" sz="1200" b="1" dirty="0">
                <a:solidFill>
                  <a:srgbClr val="FF0000"/>
                </a:solidFill>
                <a:latin typeface="FrutigerLTStd-Light"/>
              </a:rPr>
              <a:t>sequences </a:t>
            </a:r>
            <a:r>
              <a:rPr lang="en-US" altLang="zh-CN" sz="1200" dirty="0">
                <a:latin typeface="FrutigerLTStd-Light"/>
              </a:rPr>
              <a:t>(</a:t>
            </a:r>
            <a:r>
              <a:rPr lang="en-US" altLang="zh-CN" sz="1200" i="1" dirty="0" smtClean="0">
                <a:latin typeface="FrutigerLTStd-LightItalic"/>
              </a:rPr>
              <a:t>red segments</a:t>
            </a:r>
            <a:r>
              <a:rPr lang="en-US" altLang="zh-CN" sz="1200" dirty="0">
                <a:latin typeface="FrutigerLTStd-Light"/>
              </a:rPr>
              <a:t>), which are present in almost a million copies scattered throughout the </a:t>
            </a:r>
            <a:r>
              <a:rPr lang="en-US" altLang="zh-CN" sz="1200" dirty="0" smtClean="0">
                <a:latin typeface="FrutigerLTStd-Light"/>
              </a:rPr>
              <a:t>human genome </a:t>
            </a:r>
            <a:r>
              <a:rPr lang="en-US" altLang="zh-CN" sz="1200" dirty="0">
                <a:latin typeface="FrutigerLTStd-Light"/>
              </a:rPr>
              <a:t>(</a:t>
            </a:r>
            <a:r>
              <a:rPr lang="en-US" altLang="zh-CN" sz="1200" i="1" dirty="0">
                <a:latin typeface="FrutigerLTStd-LightItalic"/>
              </a:rPr>
              <a:t>orange segments</a:t>
            </a:r>
            <a:r>
              <a:rPr lang="en-US" altLang="zh-CN" sz="1200" dirty="0">
                <a:latin typeface="FrutigerLTStd-Light"/>
              </a:rPr>
              <a:t>). As a consequence, virtually all human genes are closely </a:t>
            </a:r>
            <a:r>
              <a:rPr lang="en-US" altLang="zh-CN" sz="1200" dirty="0" smtClean="0">
                <a:latin typeface="FrutigerLTStd-Light"/>
              </a:rPr>
              <a:t>linked to </a:t>
            </a:r>
            <a:r>
              <a:rPr lang="en-US" altLang="zh-CN" sz="1200" dirty="0">
                <a:latin typeface="FrutigerLTStd-Light"/>
              </a:rPr>
              <a:t>one or more of the </a:t>
            </a:r>
            <a:r>
              <a:rPr lang="en-US" altLang="zh-CN" sz="1200" i="1" dirty="0" err="1">
                <a:latin typeface="FrutigerLTStd-LightItalic"/>
              </a:rPr>
              <a:t>Alu</a:t>
            </a:r>
            <a:r>
              <a:rPr lang="en-US" altLang="zh-CN" sz="1200" i="1" dirty="0">
                <a:latin typeface="FrutigerLTStd-LightItalic"/>
              </a:rPr>
              <a:t> </a:t>
            </a:r>
            <a:r>
              <a:rPr lang="en-US" altLang="zh-CN" sz="1200" dirty="0">
                <a:latin typeface="FrutigerLTStd-Light"/>
              </a:rPr>
              <a:t>sequences. If the genomic DNA of a human tumor cell </a:t>
            </a:r>
            <a:r>
              <a:rPr lang="en-US" altLang="zh-CN" sz="1200" dirty="0" smtClean="0">
                <a:latin typeface="FrutigerLTStd-Light"/>
              </a:rPr>
              <a:t>bearing an </a:t>
            </a:r>
            <a:r>
              <a:rPr lang="en-US" altLang="zh-CN" sz="1200" dirty="0">
                <a:latin typeface="FrutigerLTStd-Light"/>
              </a:rPr>
              <a:t>oncogene (</a:t>
            </a:r>
            <a:r>
              <a:rPr lang="en-US" altLang="zh-CN" sz="1200" i="1" dirty="0">
                <a:latin typeface="FrutigerLTStd-LightItalic"/>
              </a:rPr>
              <a:t>blue segment</a:t>
            </a:r>
            <a:r>
              <a:rPr lang="en-US" altLang="zh-CN" sz="1200" dirty="0">
                <a:latin typeface="FrutigerLTStd-Light"/>
              </a:rPr>
              <a:t>) is transfected into a mouse cell [whose DNA (</a:t>
            </a:r>
            <a:r>
              <a:rPr lang="en-US" altLang="zh-CN" sz="1200" i="1" dirty="0">
                <a:latin typeface="FrutigerLTStd-LightItalic"/>
              </a:rPr>
              <a:t>light </a:t>
            </a:r>
            <a:r>
              <a:rPr lang="en-US" altLang="zh-CN" sz="1200" i="1" dirty="0" smtClean="0">
                <a:latin typeface="FrutigerLTStd-LightItalic"/>
              </a:rPr>
              <a:t>brown line</a:t>
            </a:r>
            <a:r>
              <a:rPr lang="en-US" altLang="zh-CN" sz="1200" dirty="0">
                <a:latin typeface="FrutigerLTStd-Light"/>
              </a:rPr>
              <a:t>) lacks sequences closely related to human </a:t>
            </a:r>
            <a:r>
              <a:rPr lang="en-US" altLang="zh-CN" sz="1200" i="1" dirty="0" err="1">
                <a:latin typeface="FrutigerLTStd-LightItalic"/>
              </a:rPr>
              <a:t>Alu</a:t>
            </a:r>
            <a:r>
              <a:rPr lang="en-US" altLang="zh-CN" sz="1200" i="1" dirty="0">
                <a:latin typeface="FrutigerLTStd-LightItalic"/>
              </a:rPr>
              <a:t> </a:t>
            </a:r>
            <a:r>
              <a:rPr lang="en-US" altLang="zh-CN" sz="1200" dirty="0">
                <a:latin typeface="FrutigerLTStd-Light"/>
              </a:rPr>
              <a:t>sequences], the introduced </a:t>
            </a:r>
            <a:r>
              <a:rPr lang="en-US" altLang="zh-CN" sz="1200" dirty="0" smtClean="0">
                <a:latin typeface="FrutigerLTStd-Light"/>
              </a:rPr>
              <a:t>human DNA </a:t>
            </a:r>
            <a:r>
              <a:rPr lang="en-US" altLang="zh-CN" sz="1200" dirty="0">
                <a:latin typeface="FrutigerLTStd-Light"/>
              </a:rPr>
              <a:t>can be detected by use of an </a:t>
            </a:r>
            <a:r>
              <a:rPr lang="en-US" altLang="zh-CN" sz="1200" i="1" dirty="0" err="1">
                <a:latin typeface="FrutigerLTStd-LightItalic"/>
              </a:rPr>
              <a:t>Alu</a:t>
            </a:r>
            <a:r>
              <a:rPr lang="en-US" altLang="zh-CN" sz="1200" dirty="0">
                <a:latin typeface="FrutigerLTStd-Light"/>
              </a:rPr>
              <a:t>-specific probe in the Southern blotting </a:t>
            </a:r>
            <a:r>
              <a:rPr lang="en-US" altLang="zh-CN" sz="1200" dirty="0" smtClean="0">
                <a:latin typeface="FrutigerLTStd-Light"/>
              </a:rPr>
              <a:t>procedure. </a:t>
            </a:r>
            <a:r>
              <a:rPr lang="en-US" altLang="zh-CN" sz="1200" dirty="0">
                <a:latin typeface="FrutigerLTStd-Light"/>
              </a:rPr>
              <a:t>Only about 0.1% of the donor DNA genome </a:t>
            </a:r>
            <a:r>
              <a:rPr lang="en-US" altLang="zh-CN" sz="1200" dirty="0" smtClean="0">
                <a:latin typeface="FrutigerLTStd-Light"/>
              </a:rPr>
              <a:t>became established </a:t>
            </a:r>
            <a:r>
              <a:rPr lang="en-US" altLang="zh-CN" sz="1200" dirty="0">
                <a:latin typeface="FrutigerLTStd-Light"/>
              </a:rPr>
              <a:t>in the initially transfected, transformed mouse cells, indicating that </a:t>
            </a:r>
            <a:r>
              <a:rPr lang="en-US" altLang="zh-CN" sz="1200" dirty="0" smtClean="0">
                <a:latin typeface="FrutigerLTStd-Light"/>
              </a:rPr>
              <a:t>these cells </a:t>
            </a:r>
            <a:r>
              <a:rPr lang="en-US" altLang="zh-CN" sz="1200" dirty="0">
                <a:latin typeface="FrutigerLTStd-Light"/>
              </a:rPr>
              <a:t>carried both the transforming oncogene and perhaps 103 co-transfected </a:t>
            </a:r>
            <a:r>
              <a:rPr lang="en-US" altLang="zh-CN" sz="1200" dirty="0" smtClean="0">
                <a:latin typeface="FrutigerLTStd-Light"/>
              </a:rPr>
              <a:t>human </a:t>
            </a:r>
            <a:r>
              <a:rPr lang="en-US" altLang="zh-CN" sz="1200" i="1" dirty="0" err="1" smtClean="0">
                <a:latin typeface="FrutigerLTStd-LightItalic"/>
              </a:rPr>
              <a:t>Alu</a:t>
            </a:r>
            <a:r>
              <a:rPr lang="en-US" altLang="zh-CN" sz="1200" i="1" dirty="0" smtClean="0">
                <a:latin typeface="FrutigerLTStd-LightItalic"/>
              </a:rPr>
              <a:t> </a:t>
            </a:r>
            <a:r>
              <a:rPr lang="en-US" altLang="zh-CN" sz="1200" dirty="0">
                <a:latin typeface="FrutigerLTStd-Light"/>
              </a:rPr>
              <a:t>sequences. Because so many human </a:t>
            </a:r>
            <a:r>
              <a:rPr lang="en-US" altLang="zh-CN" sz="1200" i="1" dirty="0" err="1">
                <a:latin typeface="FrutigerLTStd-LightItalic"/>
              </a:rPr>
              <a:t>Alu</a:t>
            </a:r>
            <a:r>
              <a:rPr lang="en-US" altLang="zh-CN" sz="1200" i="1" dirty="0">
                <a:latin typeface="FrutigerLTStd-LightItalic"/>
              </a:rPr>
              <a:t> </a:t>
            </a:r>
            <a:r>
              <a:rPr lang="en-US" altLang="zh-CN" sz="1200" dirty="0">
                <a:latin typeface="FrutigerLTStd-Light"/>
              </a:rPr>
              <a:t>sequences were co-introduced with </a:t>
            </a:r>
            <a:r>
              <a:rPr lang="en-US" altLang="zh-CN" sz="1200" dirty="0" smtClean="0">
                <a:latin typeface="FrutigerLTStd-Light"/>
              </a:rPr>
              <a:t>the human </a:t>
            </a:r>
            <a:r>
              <a:rPr lang="en-US" altLang="zh-CN" sz="1200" dirty="0">
                <a:latin typeface="FrutigerLTStd-Light"/>
              </a:rPr>
              <a:t>oncogene into these cells, the DNA of cells descended from them was </a:t>
            </a:r>
            <a:r>
              <a:rPr lang="en-US" altLang="zh-CN" sz="1200" dirty="0" smtClean="0">
                <a:latin typeface="FrutigerLTStd-Light"/>
              </a:rPr>
              <a:t>extracted, fragmented</a:t>
            </a:r>
            <a:r>
              <a:rPr lang="en-US" altLang="zh-CN" sz="1200" dirty="0">
                <a:latin typeface="FrutigerLTStd-Light"/>
              </a:rPr>
              <a:t>, and used in a second cycle of transfection into mouse cells. Once again, </a:t>
            </a:r>
            <a:r>
              <a:rPr lang="en-US" altLang="zh-CN" sz="1200" dirty="0" smtClean="0">
                <a:latin typeface="FrutigerLTStd-Light"/>
              </a:rPr>
              <a:t>only about </a:t>
            </a:r>
            <a:r>
              <a:rPr lang="en-US" altLang="zh-CN" sz="1200" dirty="0">
                <a:latin typeface="FrutigerLTStd-Light"/>
              </a:rPr>
              <a:t>0.1% of the donor DNA (from the initially transfected cells) survived in the </a:t>
            </a:r>
            <a:r>
              <a:rPr lang="en-US" altLang="zh-CN" sz="1200" dirty="0" smtClean="0">
                <a:latin typeface="FrutigerLTStd-Light"/>
              </a:rPr>
              <a:t>secondary </a:t>
            </a:r>
            <a:r>
              <a:rPr lang="en-US" altLang="zh-CN" sz="1200" dirty="0" err="1" smtClean="0">
                <a:latin typeface="FrutigerLTStd-Light"/>
              </a:rPr>
              <a:t>transfectants</a:t>
            </a:r>
            <a:r>
              <a:rPr lang="en-US" altLang="zh-CN" sz="1200" dirty="0">
                <a:latin typeface="FrutigerLTStd-Light"/>
              </a:rPr>
              <a:t>, dictating that the only human DNA and associated </a:t>
            </a:r>
            <a:r>
              <a:rPr lang="en-US" altLang="zh-CN" sz="1200" i="1" dirty="0" err="1">
                <a:latin typeface="FrutigerLTStd-LightItalic"/>
              </a:rPr>
              <a:t>Alu</a:t>
            </a:r>
            <a:r>
              <a:rPr lang="en-US" altLang="zh-CN" sz="1200" i="1" dirty="0">
                <a:latin typeface="FrutigerLTStd-LightItalic"/>
              </a:rPr>
              <a:t> </a:t>
            </a:r>
            <a:r>
              <a:rPr lang="en-US" altLang="zh-CN" sz="1200" dirty="0">
                <a:latin typeface="FrutigerLTStd-Light"/>
              </a:rPr>
              <a:t>sequences that </a:t>
            </a:r>
            <a:r>
              <a:rPr lang="en-US" altLang="zh-CN" sz="1200" dirty="0" smtClean="0">
                <a:latin typeface="FrutigerLTStd-Light"/>
              </a:rPr>
              <a:t>were present </a:t>
            </a:r>
            <a:r>
              <a:rPr lang="en-US" altLang="zh-CN" sz="1200" dirty="0">
                <a:latin typeface="FrutigerLTStd-Light"/>
              </a:rPr>
              <a:t>in the secondarily transformed cells were those that were closely linked to </a:t>
            </a:r>
            <a:r>
              <a:rPr lang="en-US" altLang="zh-CN" sz="1200" dirty="0" smtClean="0">
                <a:latin typeface="FrutigerLTStd-Light"/>
              </a:rPr>
              <a:t>the human </a:t>
            </a:r>
            <a:r>
              <a:rPr lang="en-US" altLang="zh-CN" sz="1200" dirty="0">
                <a:latin typeface="FrutigerLTStd-Light"/>
              </a:rPr>
              <a:t>oncogene (whose presence was detected because of the transformed </a:t>
            </a:r>
            <a:r>
              <a:rPr lang="en-US" altLang="zh-CN" sz="1200" dirty="0" smtClean="0">
                <a:latin typeface="FrutigerLTStd-Light"/>
              </a:rPr>
              <a:t>phenotype that </a:t>
            </a:r>
            <a:r>
              <a:rPr lang="en-US" altLang="zh-CN" sz="1200" dirty="0">
                <a:latin typeface="FrutigerLTStd-Light"/>
              </a:rPr>
              <a:t>it caused in these cells). A </a:t>
            </a:r>
            <a:r>
              <a:rPr lang="en-US" altLang="zh-CN" sz="1200" b="1" dirty="0">
                <a:solidFill>
                  <a:srgbClr val="FF0000"/>
                </a:solidFill>
                <a:latin typeface="FrutigerLTStd-Light"/>
              </a:rPr>
              <a:t>genomic library</a:t>
            </a:r>
            <a:r>
              <a:rPr lang="en-US" altLang="zh-CN" sz="1200" dirty="0">
                <a:latin typeface="FrutigerLTStd-Light"/>
              </a:rPr>
              <a:t> </a:t>
            </a:r>
            <a:r>
              <a:rPr lang="en-US" altLang="zh-CN" sz="1200" dirty="0" smtClean="0">
                <a:latin typeface="FrutigerLTStd-Light"/>
              </a:rPr>
              <a:t>could then be </a:t>
            </a:r>
            <a:r>
              <a:rPr lang="en-US" altLang="zh-CN" sz="1200" dirty="0">
                <a:latin typeface="FrutigerLTStd-Light"/>
              </a:rPr>
              <a:t>made from the DNA of these secondary </a:t>
            </a:r>
            <a:r>
              <a:rPr lang="en-US" altLang="zh-CN" sz="1200" dirty="0" err="1">
                <a:latin typeface="FrutigerLTStd-Light"/>
              </a:rPr>
              <a:t>transformants</a:t>
            </a:r>
            <a:r>
              <a:rPr lang="en-US" altLang="zh-CN" sz="1200" dirty="0">
                <a:latin typeface="FrutigerLTStd-Light"/>
              </a:rPr>
              <a:t>, and the DNA clone containing </a:t>
            </a:r>
            <a:r>
              <a:rPr lang="en-US" altLang="zh-CN" sz="1200" dirty="0" smtClean="0">
                <a:latin typeface="FrutigerLTStd-Light"/>
              </a:rPr>
              <a:t>the bladder </a:t>
            </a:r>
            <a:r>
              <a:rPr lang="en-US" altLang="zh-CN" sz="1200" dirty="0">
                <a:latin typeface="FrutigerLTStd-Light"/>
              </a:rPr>
              <a:t>carcinoma oncogene could be identified (using an </a:t>
            </a:r>
            <a:r>
              <a:rPr lang="en-US" altLang="zh-CN" sz="1200" i="1" dirty="0" err="1" smtClean="0">
                <a:latin typeface="FrutigerLTStd-LightItalic"/>
              </a:rPr>
              <a:t>Alu</a:t>
            </a:r>
            <a:r>
              <a:rPr lang="en-US" altLang="zh-CN" sz="1200" dirty="0" smtClean="0">
                <a:latin typeface="FrutigerLTStd-Light"/>
              </a:rPr>
              <a:t>- specific </a:t>
            </a:r>
            <a:r>
              <a:rPr lang="en-US" altLang="zh-CN" sz="1200" dirty="0">
                <a:latin typeface="FrutigerLTStd-Light"/>
              </a:rPr>
              <a:t>probe) and retrieved.</a:t>
            </a:r>
            <a:endParaRPr lang="zh-CN" altLang="en-US" sz="1200" dirty="0"/>
          </a:p>
        </p:txBody>
      </p:sp>
      <p:sp>
        <p:nvSpPr>
          <p:cNvPr id="4" name="Rectangle 3"/>
          <p:cNvSpPr/>
          <p:nvPr/>
        </p:nvSpPr>
        <p:spPr>
          <a:xfrm>
            <a:off x="5184952" y="403449"/>
            <a:ext cx="6546985" cy="400110"/>
          </a:xfrm>
          <a:prstGeom prst="rect">
            <a:avLst/>
          </a:prstGeom>
        </p:spPr>
        <p:txBody>
          <a:bodyPr wrap="none">
            <a:spAutoFit/>
          </a:bodyPr>
          <a:lstStyle/>
          <a:p>
            <a:r>
              <a:rPr lang="en-US" altLang="zh-CN" sz="2000" b="1" dirty="0">
                <a:solidFill>
                  <a:srgbClr val="1271FF"/>
                </a:solidFill>
                <a:latin typeface="FrutigerLTStd-Bold"/>
              </a:rPr>
              <a:t>Figure 4.7 </a:t>
            </a:r>
            <a:r>
              <a:rPr lang="en-US" altLang="zh-CN" sz="2000" b="1" dirty="0">
                <a:solidFill>
                  <a:srgbClr val="000000"/>
                </a:solidFill>
                <a:latin typeface="FrutigerLTStd-Bold"/>
              </a:rPr>
              <a:t>Cloning of transfected human oncogenes</a:t>
            </a:r>
            <a:endParaRPr lang="zh-CN" altLang="en-US" sz="2000" dirty="0"/>
          </a:p>
        </p:txBody>
      </p:sp>
    </p:spTree>
    <p:extLst>
      <p:ext uri="{BB962C8B-B14F-4D97-AF65-F5344CB8AC3E}">
        <p14:creationId xmlns:p14="http://schemas.microsoft.com/office/powerpoint/2010/main" val="35669035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able_03_03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1" y="469901"/>
            <a:ext cx="8215313" cy="592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4727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figure_04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 y="1180148"/>
            <a:ext cx="7464499" cy="525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868359" y="1562481"/>
            <a:ext cx="3947160" cy="4492705"/>
          </a:xfrm>
          <a:prstGeom prst="rect">
            <a:avLst/>
          </a:prstGeom>
        </p:spPr>
        <p:txBody>
          <a:bodyPr wrap="square">
            <a:spAutoFit/>
          </a:bodyPr>
          <a:lstStyle/>
          <a:p>
            <a:pPr>
              <a:lnSpc>
                <a:spcPct val="150000"/>
              </a:lnSpc>
            </a:pPr>
            <a:r>
              <a:rPr lang="en-US" altLang="zh-CN" sz="1200" dirty="0" smtClean="0">
                <a:latin typeface="FrutigerLTStd-Light"/>
              </a:rPr>
              <a:t>The cloned </a:t>
            </a:r>
            <a:r>
              <a:rPr lang="en-US" altLang="zh-CN" sz="1200" dirty="0">
                <a:latin typeface="FrutigerLTStd-Light"/>
              </a:rPr>
              <a:t>DNAs of a human </a:t>
            </a:r>
            <a:r>
              <a:rPr lang="en-US" altLang="zh-CN" sz="1200" dirty="0" smtClean="0">
                <a:latin typeface="FrutigerLTStd-Light"/>
              </a:rPr>
              <a:t>bladder carcinoma </a:t>
            </a:r>
            <a:r>
              <a:rPr lang="en-US" altLang="zh-CN" sz="1200" dirty="0">
                <a:latin typeface="FrutigerLTStd-Light"/>
              </a:rPr>
              <a:t>oncogene (</a:t>
            </a:r>
            <a:r>
              <a:rPr lang="en-US" altLang="zh-CN" sz="1200" i="1" dirty="0">
                <a:latin typeface="FrutigerLTStd-LightItalic"/>
              </a:rPr>
              <a:t>red </a:t>
            </a:r>
            <a:r>
              <a:rPr lang="en-US" altLang="zh-CN" sz="1200" i="1" dirty="0" smtClean="0">
                <a:latin typeface="FrutigerLTStd-LightItalic"/>
              </a:rPr>
              <a:t>segments</a:t>
            </a:r>
            <a:r>
              <a:rPr lang="en-US" altLang="zh-CN" sz="1200" dirty="0" smtClean="0">
                <a:latin typeface="FrutigerLTStd-Light"/>
              </a:rPr>
              <a:t>) and </a:t>
            </a:r>
            <a:r>
              <a:rPr lang="en-US" altLang="zh-CN" sz="1200" dirty="0">
                <a:latin typeface="FrutigerLTStd-Light"/>
              </a:rPr>
              <a:t>the closely related human </a:t>
            </a:r>
            <a:r>
              <a:rPr lang="en-US" altLang="zh-CN" sz="1200" dirty="0" smtClean="0">
                <a:latin typeface="FrutigerLTStd-Light"/>
              </a:rPr>
              <a:t>H-</a:t>
            </a:r>
            <a:r>
              <a:rPr lang="en-US" altLang="zh-CN" sz="1200" i="1" dirty="0" err="1" smtClean="0">
                <a:latin typeface="FrutigerLTStd-LightItalic"/>
              </a:rPr>
              <a:t>ras</a:t>
            </a:r>
            <a:r>
              <a:rPr lang="en-US" altLang="zh-CN" sz="1200" i="1" dirty="0" smtClean="0">
                <a:latin typeface="FrutigerLTStd-LightItalic"/>
              </a:rPr>
              <a:t> </a:t>
            </a:r>
            <a:r>
              <a:rPr lang="en-US" altLang="zh-CN" sz="1200" dirty="0" smtClean="0">
                <a:latin typeface="FrutigerLTStd-Light"/>
              </a:rPr>
              <a:t>proto-oncogene </a:t>
            </a:r>
            <a:r>
              <a:rPr lang="en-US" altLang="zh-CN" sz="1200" dirty="0">
                <a:latin typeface="FrutigerLTStd-Light"/>
              </a:rPr>
              <a:t>(</a:t>
            </a:r>
            <a:r>
              <a:rPr lang="en-US" altLang="zh-CN" sz="1200" i="1" dirty="0">
                <a:latin typeface="FrutigerLTStd-LightItalic"/>
              </a:rPr>
              <a:t>green </a:t>
            </a:r>
            <a:r>
              <a:rPr lang="en-US" altLang="zh-CN" sz="1200" i="1" dirty="0" smtClean="0">
                <a:latin typeface="FrutigerLTStd-LightItalic"/>
              </a:rPr>
              <a:t>segments</a:t>
            </a:r>
            <a:r>
              <a:rPr lang="en-US" altLang="zh-CN" sz="1200" dirty="0" smtClean="0">
                <a:latin typeface="FrutigerLTStd-Light"/>
              </a:rPr>
              <a:t>) were </a:t>
            </a:r>
            <a:r>
              <a:rPr lang="en-US" altLang="zh-CN" sz="1200" dirty="0">
                <a:latin typeface="FrutigerLTStd-Light"/>
              </a:rPr>
              <a:t>cleaved by restriction </a:t>
            </a:r>
            <a:r>
              <a:rPr lang="en-US" altLang="zh-CN" sz="1200" dirty="0" smtClean="0">
                <a:latin typeface="FrutigerLTStd-Light"/>
              </a:rPr>
              <a:t>enzymes at </a:t>
            </a:r>
            <a:r>
              <a:rPr lang="en-US" altLang="zh-CN" sz="1200" dirty="0">
                <a:latin typeface="FrutigerLTStd-Light"/>
              </a:rPr>
              <a:t>the sites indicated (</a:t>
            </a:r>
            <a:r>
              <a:rPr lang="en-US" altLang="zh-CN" sz="1200" i="1" dirty="0">
                <a:latin typeface="FrutigerLTStd-LightItalic"/>
              </a:rPr>
              <a:t>vertical </a:t>
            </a:r>
            <a:r>
              <a:rPr lang="en-US" altLang="zh-CN" sz="1200" i="1" dirty="0" smtClean="0">
                <a:latin typeface="FrutigerLTStd-LightItalic"/>
              </a:rPr>
              <a:t>arrows</a:t>
            </a:r>
            <a:r>
              <a:rPr lang="en-US" altLang="zh-CN" sz="1200" dirty="0" smtClean="0">
                <a:latin typeface="FrutigerLTStd-Light"/>
              </a:rPr>
              <a:t>) and </a:t>
            </a:r>
            <a:r>
              <a:rPr lang="en-US" altLang="zh-CN" sz="1200" dirty="0">
                <a:latin typeface="FrutigerLTStd-Light"/>
              </a:rPr>
              <a:t>recombinant genes were </a:t>
            </a:r>
            <a:r>
              <a:rPr lang="en-US" altLang="zh-CN" sz="1200" dirty="0" smtClean="0">
                <a:latin typeface="FrutigerLTStd-Light"/>
              </a:rPr>
              <a:t>made by </a:t>
            </a:r>
            <a:r>
              <a:rPr lang="en-US" altLang="zh-CN" sz="1200" dirty="0">
                <a:latin typeface="FrutigerLTStd-Light"/>
              </a:rPr>
              <a:t>ligating (linking) the resulting </a:t>
            </a:r>
            <a:r>
              <a:rPr lang="en-US" altLang="zh-CN" sz="1200" dirty="0" smtClean="0">
                <a:latin typeface="FrutigerLTStd-Light"/>
              </a:rPr>
              <a:t>DNA fragments </a:t>
            </a:r>
            <a:r>
              <a:rPr lang="en-US" altLang="zh-CN" sz="1200" dirty="0">
                <a:latin typeface="FrutigerLTStd-Light"/>
              </a:rPr>
              <a:t>from the two sources </a:t>
            </a:r>
            <a:r>
              <a:rPr lang="en-US" altLang="zh-CN" sz="1200" dirty="0" smtClean="0">
                <a:latin typeface="FrutigerLTStd-Light"/>
              </a:rPr>
              <a:t>and testing </a:t>
            </a:r>
            <a:r>
              <a:rPr lang="en-US" altLang="zh-CN" sz="1200" dirty="0">
                <a:latin typeface="FrutigerLTStd-Light"/>
              </a:rPr>
              <a:t>the hybrid DNA molecules </a:t>
            </a:r>
            <a:r>
              <a:rPr lang="en-US" altLang="zh-CN" sz="1200" dirty="0" smtClean="0">
                <a:latin typeface="FrutigerLTStd-Light"/>
              </a:rPr>
              <a:t>for their </a:t>
            </a:r>
            <a:r>
              <a:rPr lang="en-US" altLang="zh-CN" sz="1200" dirty="0">
                <a:latin typeface="FrutigerLTStd-Light"/>
              </a:rPr>
              <a:t>transforming activity using </a:t>
            </a:r>
            <a:r>
              <a:rPr lang="en-US" altLang="zh-CN" sz="1200" dirty="0" smtClean="0">
                <a:latin typeface="FrutigerLTStd-Light"/>
              </a:rPr>
              <a:t>the transfection-focus </a:t>
            </a:r>
            <a:r>
              <a:rPr lang="en-US" altLang="zh-CN" sz="1200" dirty="0">
                <a:latin typeface="FrutigerLTStd-Light"/>
              </a:rPr>
              <a:t>assay (see Figure 4.1</a:t>
            </a:r>
            <a:r>
              <a:rPr lang="en-US" altLang="zh-CN" sz="1200" dirty="0" smtClean="0">
                <a:latin typeface="FrutigerLTStd-Light"/>
              </a:rPr>
              <a:t>). This </a:t>
            </a:r>
            <a:r>
              <a:rPr lang="en-US" altLang="zh-CN" sz="1200" dirty="0">
                <a:latin typeface="FrutigerLTStd-Light"/>
              </a:rPr>
              <a:t>made it possible to </a:t>
            </a:r>
            <a:r>
              <a:rPr lang="en-US" altLang="zh-CN" sz="1200" dirty="0" smtClean="0">
                <a:latin typeface="FrutigerLTStd-Light"/>
              </a:rPr>
              <a:t>progressively localize </a:t>
            </a:r>
            <a:r>
              <a:rPr lang="en-US" altLang="zh-CN" sz="1200" dirty="0">
                <a:latin typeface="FrutigerLTStd-Light"/>
              </a:rPr>
              <a:t>the mutation responsible </a:t>
            </a:r>
            <a:r>
              <a:rPr lang="en-US" altLang="zh-CN" sz="1200" dirty="0" smtClean="0">
                <a:latin typeface="FrutigerLTStd-Light"/>
              </a:rPr>
              <a:t>for oncogene </a:t>
            </a:r>
            <a:r>
              <a:rPr lang="en-US" altLang="zh-CN" sz="1200" dirty="0">
                <a:latin typeface="FrutigerLTStd-Light"/>
              </a:rPr>
              <a:t>activation to a small </a:t>
            </a:r>
            <a:r>
              <a:rPr lang="en-US" altLang="zh-CN" sz="1200" dirty="0" smtClean="0">
                <a:latin typeface="FrutigerLTStd-Light"/>
              </a:rPr>
              <a:t>350-basepair segment</a:t>
            </a:r>
            <a:r>
              <a:rPr lang="en-US" altLang="zh-CN" sz="1200" dirty="0">
                <a:latin typeface="FrutigerLTStd-Light"/>
              </a:rPr>
              <a:t>, which could then </a:t>
            </a:r>
            <a:r>
              <a:rPr lang="en-US" altLang="zh-CN" sz="1200" dirty="0" smtClean="0">
                <a:latin typeface="FrutigerLTStd-Light"/>
              </a:rPr>
              <a:t>be subjected </a:t>
            </a:r>
            <a:r>
              <a:rPr lang="en-US" altLang="zh-CN" sz="1200" dirty="0">
                <a:latin typeface="FrutigerLTStd-Light"/>
              </a:rPr>
              <a:t>to sequence analysis in </a:t>
            </a:r>
            <a:r>
              <a:rPr lang="en-US" altLang="zh-CN" sz="1200" dirty="0" smtClean="0">
                <a:latin typeface="FrutigerLTStd-Light"/>
              </a:rPr>
              <a:t>order to </a:t>
            </a:r>
            <a:r>
              <a:rPr lang="en-US" altLang="zh-CN" sz="1200" dirty="0">
                <a:latin typeface="FrutigerLTStd-Light"/>
              </a:rPr>
              <a:t>determine the precise </a:t>
            </a:r>
            <a:r>
              <a:rPr lang="en-US" altLang="zh-CN" sz="1200" dirty="0" smtClean="0">
                <a:latin typeface="FrutigerLTStd-Light"/>
              </a:rPr>
              <a:t>sequence change </a:t>
            </a:r>
            <a:r>
              <a:rPr lang="en-US" altLang="zh-CN" sz="1200" dirty="0">
                <a:latin typeface="FrutigerLTStd-Light"/>
              </a:rPr>
              <a:t>that distinguishes the two </a:t>
            </a:r>
            <a:r>
              <a:rPr lang="en-US" altLang="zh-CN" sz="1200" dirty="0" smtClean="0">
                <a:latin typeface="FrutigerLTStd-Light"/>
              </a:rPr>
              <a:t>allelic versions </a:t>
            </a:r>
            <a:r>
              <a:rPr lang="en-US" altLang="zh-CN" sz="1200" dirty="0">
                <a:latin typeface="FrutigerLTStd-Light"/>
              </a:rPr>
              <a:t>of this gene.</a:t>
            </a:r>
            <a:endParaRPr lang="zh-CN" altLang="en-US" sz="1200" dirty="0"/>
          </a:p>
        </p:txBody>
      </p:sp>
      <p:sp>
        <p:nvSpPr>
          <p:cNvPr id="5" name="TextBox 4"/>
          <p:cNvSpPr txBox="1"/>
          <p:nvPr/>
        </p:nvSpPr>
        <p:spPr>
          <a:xfrm>
            <a:off x="9582912" y="6155644"/>
            <a:ext cx="1251625" cy="369332"/>
          </a:xfrm>
          <a:prstGeom prst="rect">
            <a:avLst/>
          </a:prstGeom>
          <a:noFill/>
        </p:spPr>
        <p:txBody>
          <a:bodyPr wrap="none" rtlCol="0">
            <a:spAutoFit/>
          </a:bodyPr>
          <a:lstStyle/>
          <a:p>
            <a:r>
              <a:rPr lang="en-US" altLang="zh-CN" dirty="0" smtClean="0"/>
              <a:t>Early 1980s</a:t>
            </a:r>
            <a:endParaRPr lang="zh-CN" altLang="en-US" dirty="0"/>
          </a:p>
        </p:txBody>
      </p:sp>
      <p:sp>
        <p:nvSpPr>
          <p:cNvPr id="6" name="Rectangle 5"/>
          <p:cNvSpPr/>
          <p:nvPr/>
        </p:nvSpPr>
        <p:spPr>
          <a:xfrm>
            <a:off x="1515828" y="437422"/>
            <a:ext cx="9429540" cy="461665"/>
          </a:xfrm>
          <a:prstGeom prst="rect">
            <a:avLst/>
          </a:prstGeom>
        </p:spPr>
        <p:txBody>
          <a:bodyPr wrap="square">
            <a:spAutoFit/>
          </a:bodyPr>
          <a:lstStyle/>
          <a:p>
            <a:r>
              <a:rPr lang="en-US" altLang="zh-CN" sz="2400" b="1" dirty="0">
                <a:solidFill>
                  <a:srgbClr val="1271FF"/>
                </a:solidFill>
                <a:latin typeface="FrutigerLTStd-Bold"/>
              </a:rPr>
              <a:t>Figure 4.8 </a:t>
            </a:r>
            <a:r>
              <a:rPr lang="en-US" altLang="zh-CN" sz="2400" b="1" dirty="0">
                <a:solidFill>
                  <a:srgbClr val="000000"/>
                </a:solidFill>
                <a:latin typeface="FrutigerLTStd-Bold"/>
              </a:rPr>
              <a:t>Localization of </a:t>
            </a:r>
            <a:r>
              <a:rPr lang="en-US" altLang="zh-CN" sz="2400" b="1" dirty="0" smtClean="0">
                <a:solidFill>
                  <a:srgbClr val="000000"/>
                </a:solidFill>
                <a:latin typeface="FrutigerLTStd-Bold"/>
              </a:rPr>
              <a:t>an oncogene-activating </a:t>
            </a:r>
            <a:r>
              <a:rPr lang="en-US" altLang="zh-CN" sz="2400" b="1" dirty="0">
                <a:solidFill>
                  <a:srgbClr val="000000"/>
                </a:solidFill>
                <a:latin typeface="FrutigerLTStd-Bold"/>
              </a:rPr>
              <a:t>mutation</a:t>
            </a:r>
            <a:endParaRPr lang="zh-CN" altLang="en-US" sz="2400" dirty="0"/>
          </a:p>
        </p:txBody>
      </p:sp>
    </p:spTree>
    <p:extLst>
      <p:ext uri="{BB962C8B-B14F-4D97-AF65-F5344CB8AC3E}">
        <p14:creationId xmlns:p14="http://schemas.microsoft.com/office/powerpoint/2010/main" val="33751333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figure_04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261" y="1067843"/>
            <a:ext cx="8531225"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9704" y="4818229"/>
            <a:ext cx="10585704" cy="1754326"/>
          </a:xfrm>
          <a:prstGeom prst="rect">
            <a:avLst/>
          </a:prstGeom>
        </p:spPr>
        <p:txBody>
          <a:bodyPr wrap="square">
            <a:spAutoFit/>
          </a:bodyPr>
          <a:lstStyle/>
          <a:p>
            <a:r>
              <a:rPr lang="en-US" altLang="zh-CN" dirty="0" smtClean="0">
                <a:latin typeface="FrutigerLTStd-Light"/>
              </a:rPr>
              <a:t>The </a:t>
            </a:r>
            <a:r>
              <a:rPr lang="en-US" altLang="zh-CN" dirty="0">
                <a:latin typeface="FrutigerLTStd-Light"/>
              </a:rPr>
              <a:t>critical difference between the human bladder carcinoma oncogene and its </a:t>
            </a:r>
            <a:r>
              <a:rPr lang="en-US" altLang="zh-CN" dirty="0" smtClean="0">
                <a:latin typeface="FrutigerLTStd-Light"/>
              </a:rPr>
              <a:t>proto-oncogene could </a:t>
            </a:r>
            <a:r>
              <a:rPr lang="en-US" altLang="zh-CN" dirty="0">
                <a:latin typeface="FrutigerLTStd-Light"/>
              </a:rPr>
              <a:t>be localized to a </a:t>
            </a:r>
            <a:r>
              <a:rPr lang="en-US" altLang="zh-CN" dirty="0" err="1">
                <a:latin typeface="FrutigerLTStd-Light"/>
              </a:rPr>
              <a:t>subgenic</a:t>
            </a:r>
            <a:r>
              <a:rPr lang="en-US" altLang="zh-CN" dirty="0">
                <a:latin typeface="FrutigerLTStd-Light"/>
              </a:rPr>
              <a:t> fragment of 350 base pairs. The sequences of </a:t>
            </a:r>
            <a:r>
              <a:rPr lang="en-US" altLang="zh-CN" dirty="0" smtClean="0">
                <a:latin typeface="FrutigerLTStd-Light"/>
              </a:rPr>
              <a:t>the two </a:t>
            </a:r>
            <a:r>
              <a:rPr lang="en-US" altLang="zh-CN" dirty="0">
                <a:latin typeface="FrutigerLTStd-Light"/>
              </a:rPr>
              <a:t>350-nucleotide-long DNA fragments from the oncogene and proto-oncogene were </a:t>
            </a:r>
            <a:r>
              <a:rPr lang="en-US" altLang="zh-CN" dirty="0" smtClean="0">
                <a:latin typeface="FrutigerLTStd-Light"/>
              </a:rPr>
              <a:t>then determined</a:t>
            </a:r>
            <a:r>
              <a:rPr lang="en-US" altLang="zh-CN" dirty="0">
                <a:latin typeface="FrutigerLTStd-Light"/>
              </a:rPr>
              <a:t>. The two differed at a single nucleotide, which affected the 12th codon of </a:t>
            </a:r>
            <a:r>
              <a:rPr lang="en-US" altLang="zh-CN" dirty="0" smtClean="0">
                <a:latin typeface="FrutigerLTStd-Light"/>
              </a:rPr>
              <a:t>the H-</a:t>
            </a:r>
            <a:r>
              <a:rPr lang="en-US" altLang="zh-CN" i="1" dirty="0" err="1" smtClean="0">
                <a:latin typeface="FrutigerLTStd-LightItalic"/>
              </a:rPr>
              <a:t>ras</a:t>
            </a:r>
            <a:r>
              <a:rPr lang="en-US" altLang="zh-CN" i="1" dirty="0" smtClean="0">
                <a:latin typeface="FrutigerLTStd-LightItalic"/>
              </a:rPr>
              <a:t> </a:t>
            </a:r>
            <a:r>
              <a:rPr lang="en-US" altLang="zh-CN" dirty="0">
                <a:latin typeface="FrutigerLTStd-Light"/>
              </a:rPr>
              <a:t>reading frame (</a:t>
            </a:r>
            <a:r>
              <a:rPr lang="en-US" altLang="zh-CN" i="1" dirty="0">
                <a:latin typeface="FrutigerLTStd-LightItalic"/>
              </a:rPr>
              <a:t>arrow</a:t>
            </a:r>
            <a:r>
              <a:rPr lang="en-US" altLang="zh-CN" dirty="0">
                <a:latin typeface="FrutigerLTStd-Light"/>
              </a:rPr>
              <a:t>), converting the normally present glycine-encoding codon to </a:t>
            </a:r>
            <a:r>
              <a:rPr lang="en-US" altLang="zh-CN" dirty="0" smtClean="0">
                <a:latin typeface="FrutigerLTStd-Light"/>
              </a:rPr>
              <a:t>one specifying </a:t>
            </a:r>
            <a:r>
              <a:rPr lang="en-US" altLang="zh-CN" dirty="0" err="1">
                <a:latin typeface="FrutigerLTStd-Light"/>
              </a:rPr>
              <a:t>valine</a:t>
            </a:r>
            <a:r>
              <a:rPr lang="en-US" altLang="zh-CN" dirty="0">
                <a:latin typeface="FrutigerLTStd-Light"/>
              </a:rPr>
              <a:t>.</a:t>
            </a:r>
            <a:endParaRPr lang="zh-CN" altLang="en-US" dirty="0"/>
          </a:p>
        </p:txBody>
      </p:sp>
      <p:sp>
        <p:nvSpPr>
          <p:cNvPr id="3" name="Rectangle 2"/>
          <p:cNvSpPr/>
          <p:nvPr/>
        </p:nvSpPr>
        <p:spPr>
          <a:xfrm>
            <a:off x="1528550" y="293349"/>
            <a:ext cx="10467833" cy="461665"/>
          </a:xfrm>
          <a:prstGeom prst="rect">
            <a:avLst/>
          </a:prstGeom>
        </p:spPr>
        <p:txBody>
          <a:bodyPr wrap="square">
            <a:spAutoFit/>
          </a:bodyPr>
          <a:lstStyle/>
          <a:p>
            <a:r>
              <a:rPr lang="en-US" altLang="zh-CN" sz="2400" b="1" dirty="0">
                <a:solidFill>
                  <a:srgbClr val="1271FF"/>
                </a:solidFill>
                <a:latin typeface="FrutigerLTStd-Bold"/>
              </a:rPr>
              <a:t>Figure 4.9 </a:t>
            </a:r>
            <a:r>
              <a:rPr lang="en-US" altLang="zh-CN" sz="2400" b="1" dirty="0">
                <a:solidFill>
                  <a:srgbClr val="000000"/>
                </a:solidFill>
                <a:latin typeface="FrutigerLTStd-Bold"/>
              </a:rPr>
              <a:t>Mutation responsible for H-</a:t>
            </a:r>
            <a:r>
              <a:rPr lang="en-US" altLang="zh-CN" sz="2400" b="1" dirty="0" err="1">
                <a:solidFill>
                  <a:srgbClr val="000000"/>
                </a:solidFill>
                <a:latin typeface="FrutigerLTStd-Bold"/>
              </a:rPr>
              <a:t>ras</a:t>
            </a:r>
            <a:r>
              <a:rPr lang="en-US" altLang="zh-CN" sz="2400" b="1" dirty="0">
                <a:solidFill>
                  <a:srgbClr val="000000"/>
                </a:solidFill>
                <a:latin typeface="FrutigerLTStd-Bold"/>
              </a:rPr>
              <a:t> oncogene activation</a:t>
            </a:r>
            <a:endParaRPr lang="zh-CN" altLang="en-US" sz="2400" dirty="0"/>
          </a:p>
        </p:txBody>
      </p:sp>
    </p:spTree>
    <p:extLst>
      <p:ext uri="{BB962C8B-B14F-4D97-AF65-F5344CB8AC3E}">
        <p14:creationId xmlns:p14="http://schemas.microsoft.com/office/powerpoint/2010/main" val="37445244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813138"/>
            <a:ext cx="9738360" cy="2862322"/>
          </a:xfrm>
          <a:prstGeom prst="rect">
            <a:avLst/>
          </a:prstGeom>
        </p:spPr>
        <p:txBody>
          <a:bodyPr wrap="square">
            <a:spAutoFit/>
          </a:bodyPr>
          <a:lstStyle/>
          <a:p>
            <a:pPr>
              <a:lnSpc>
                <a:spcPct val="150000"/>
              </a:lnSpc>
            </a:pPr>
            <a:r>
              <a:rPr lang="en-US" altLang="zh-CN" sz="2400" dirty="0">
                <a:solidFill>
                  <a:srgbClr val="FF0000"/>
                </a:solidFill>
                <a:latin typeface="UtopiaStd-Regular"/>
              </a:rPr>
              <a:t>The discovery of this point mutation represented a significant milestone in </a:t>
            </a:r>
            <a:r>
              <a:rPr lang="en-US" altLang="zh-CN" sz="2400" dirty="0" smtClean="0">
                <a:solidFill>
                  <a:srgbClr val="FF0000"/>
                </a:solidFill>
                <a:latin typeface="UtopiaStd-Regular"/>
              </a:rPr>
              <a:t>cancer research</a:t>
            </a:r>
            <a:r>
              <a:rPr lang="en-US" altLang="zh-CN" sz="2400" dirty="0">
                <a:solidFill>
                  <a:srgbClr val="FF0000"/>
                </a:solidFill>
                <a:latin typeface="UtopiaStd-Regular"/>
              </a:rPr>
              <a:t>. </a:t>
            </a:r>
            <a:r>
              <a:rPr lang="en-US" altLang="zh-CN" sz="2400" dirty="0">
                <a:latin typeface="UtopiaStd-Regular"/>
              </a:rPr>
              <a:t>It was the first time that a mutation was discovered in a gene that </a:t>
            </a:r>
            <a:r>
              <a:rPr lang="en-US" altLang="zh-CN" sz="2400" dirty="0" smtClean="0">
                <a:latin typeface="UtopiaStd-Regular"/>
              </a:rPr>
              <a:t>contributed causally </a:t>
            </a:r>
            <a:r>
              <a:rPr lang="en-US" altLang="zh-CN" sz="2400" dirty="0">
                <a:latin typeface="UtopiaStd-Regular"/>
              </a:rPr>
              <a:t>to the neoplastic growth of a human cancer. Equally important, it seemed </a:t>
            </a:r>
            <a:r>
              <a:rPr lang="en-US" altLang="zh-CN" sz="2400" dirty="0" smtClean="0">
                <a:latin typeface="UtopiaStd-Regular"/>
              </a:rPr>
              <a:t>that this </a:t>
            </a:r>
            <a:r>
              <a:rPr lang="en-US" altLang="zh-CN" sz="2400" dirty="0">
                <a:latin typeface="UtopiaStd-Regular"/>
              </a:rPr>
              <a:t>genetic change arose as a somatic mutation.</a:t>
            </a:r>
            <a:endParaRPr lang="zh-CN" altLang="en-US" sz="2400" dirty="0"/>
          </a:p>
        </p:txBody>
      </p:sp>
      <p:sp>
        <p:nvSpPr>
          <p:cNvPr id="3" name="TextBox 2"/>
          <p:cNvSpPr txBox="1"/>
          <p:nvPr/>
        </p:nvSpPr>
        <p:spPr>
          <a:xfrm>
            <a:off x="2761488" y="4398264"/>
            <a:ext cx="5352427" cy="461665"/>
          </a:xfrm>
          <a:prstGeom prst="rect">
            <a:avLst/>
          </a:prstGeom>
          <a:noFill/>
        </p:spPr>
        <p:txBody>
          <a:bodyPr wrap="none" rtlCol="0">
            <a:spAutoFit/>
          </a:bodyPr>
          <a:lstStyle/>
          <a:p>
            <a:r>
              <a:rPr lang="en-US" altLang="zh-CN" sz="2400" b="1" dirty="0" smtClean="0">
                <a:solidFill>
                  <a:srgbClr val="FF0000"/>
                </a:solidFill>
              </a:rPr>
              <a:t>Implications</a:t>
            </a:r>
            <a:r>
              <a:rPr lang="zh-CN" altLang="en-US" sz="2400" b="1" dirty="0" smtClean="0">
                <a:solidFill>
                  <a:srgbClr val="FF0000"/>
                </a:solidFill>
              </a:rPr>
              <a:t> </a:t>
            </a:r>
            <a:r>
              <a:rPr lang="en-US" altLang="zh-CN" sz="2400" b="1" dirty="0" smtClean="0">
                <a:solidFill>
                  <a:srgbClr val="FF0000"/>
                </a:solidFill>
              </a:rPr>
              <a:t>for cancer genomics study…</a:t>
            </a:r>
            <a:endParaRPr lang="zh-CN" altLang="en-US" sz="2400" b="1" dirty="0">
              <a:solidFill>
                <a:srgbClr val="FF0000"/>
              </a:solidFill>
            </a:endParaRPr>
          </a:p>
        </p:txBody>
      </p:sp>
    </p:spTree>
    <p:extLst>
      <p:ext uri="{BB962C8B-B14F-4D97-AF65-F5344CB8AC3E}">
        <p14:creationId xmlns:p14="http://schemas.microsoft.com/office/powerpoint/2010/main" val="36879536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8032" y="749773"/>
            <a:ext cx="10320528" cy="5446363"/>
          </a:xfrm>
          <a:prstGeom prst="rect">
            <a:avLst/>
          </a:prstGeom>
        </p:spPr>
        <p:txBody>
          <a:bodyPr wrap="square">
            <a:spAutoFit/>
          </a:bodyPr>
          <a:lstStyle/>
          <a:p>
            <a:pPr>
              <a:lnSpc>
                <a:spcPct val="150000"/>
              </a:lnSpc>
            </a:pPr>
            <a:r>
              <a:rPr lang="en-US" altLang="zh-CN" dirty="0">
                <a:latin typeface="UtopiaStd-Regular"/>
              </a:rPr>
              <a:t>With this information in hand, researchers could devise a likely explanation for </a:t>
            </a:r>
            <a:r>
              <a:rPr lang="en-US" altLang="zh-CN" dirty="0" smtClean="0">
                <a:latin typeface="UtopiaStd-Regular"/>
              </a:rPr>
              <a:t>the origin </a:t>
            </a:r>
            <a:r>
              <a:rPr lang="en-US" altLang="zh-CN" dirty="0">
                <a:latin typeface="UtopiaStd-Regular"/>
              </a:rPr>
              <a:t>of the bladder carcinoma and, by extension, other similar tumors. The </a:t>
            </a:r>
            <a:r>
              <a:rPr lang="en-US" altLang="zh-CN" dirty="0" smtClean="0">
                <a:latin typeface="UtopiaStd-Regular"/>
              </a:rPr>
              <a:t>particular bladder </a:t>
            </a:r>
            <a:r>
              <a:rPr lang="en-US" altLang="zh-CN" dirty="0">
                <a:latin typeface="UtopiaStd-Regular"/>
              </a:rPr>
              <a:t>carcinoma from which the H-</a:t>
            </a:r>
            <a:r>
              <a:rPr lang="en-US" altLang="zh-CN" i="1" dirty="0" err="1">
                <a:latin typeface="UtopiaStd-Italic"/>
              </a:rPr>
              <a:t>ras</a:t>
            </a:r>
            <a:r>
              <a:rPr lang="en-US" altLang="zh-CN" i="1" dirty="0">
                <a:latin typeface="UtopiaStd-Italic"/>
              </a:rPr>
              <a:t> </a:t>
            </a:r>
            <a:r>
              <a:rPr lang="en-US" altLang="zh-CN" dirty="0">
                <a:latin typeface="UtopiaStd-Regular"/>
              </a:rPr>
              <a:t>oncogene had been cloned was said </a:t>
            </a:r>
            <a:r>
              <a:rPr lang="en-US" altLang="zh-CN" dirty="0" smtClean="0">
                <a:latin typeface="UtopiaStd-Regular"/>
              </a:rPr>
              <a:t>to have </a:t>
            </a:r>
            <a:r>
              <a:rPr lang="en-US" altLang="zh-CN" dirty="0">
                <a:latin typeface="UtopiaStd-Regular"/>
              </a:rPr>
              <a:t>arisen in a middle-aged man who had been smoking for four decades. </a:t>
            </a:r>
            <a:r>
              <a:rPr lang="en-US" altLang="zh-CN" dirty="0" smtClean="0">
                <a:latin typeface="UtopiaStd-Regular"/>
              </a:rPr>
              <a:t>During this </a:t>
            </a:r>
            <a:r>
              <a:rPr lang="en-US" altLang="zh-CN" dirty="0">
                <a:latin typeface="UtopiaStd-Regular"/>
              </a:rPr>
              <a:t>time, carcinogens present in cigarette smoke were introduced in large </a:t>
            </a:r>
            <a:r>
              <a:rPr lang="en-US" altLang="zh-CN" dirty="0" smtClean="0">
                <a:latin typeface="UtopiaStd-Regular"/>
              </a:rPr>
              <a:t>amounts into </a:t>
            </a:r>
            <a:r>
              <a:rPr lang="en-US" altLang="zh-CN" dirty="0">
                <a:latin typeface="UtopiaStd-Regular"/>
              </a:rPr>
              <a:t>his lungs and passed from there through the bloodstream to his kidneys, </a:t>
            </a:r>
            <a:r>
              <a:rPr lang="en-US" altLang="zh-CN" dirty="0" smtClean="0">
                <a:latin typeface="UtopiaStd-Regular"/>
              </a:rPr>
              <a:t>which excreted </a:t>
            </a:r>
            <a:r>
              <a:rPr lang="en-US" altLang="zh-CN" dirty="0">
                <a:latin typeface="UtopiaStd-Regular"/>
              </a:rPr>
              <a:t>these chemical species with the urine. While in the bladder, some of </a:t>
            </a:r>
            <a:r>
              <a:rPr lang="en-US" altLang="zh-CN" dirty="0" smtClean="0">
                <a:latin typeface="UtopiaStd-Regular"/>
              </a:rPr>
              <a:t>the carcinogen </a:t>
            </a:r>
            <a:r>
              <a:rPr lang="en-US" altLang="zh-CN" dirty="0">
                <a:latin typeface="UtopiaStd-Regular"/>
              </a:rPr>
              <a:t>molecules present in the urine had entered cells lining the bladder </a:t>
            </a:r>
            <a:r>
              <a:rPr lang="en-US" altLang="zh-CN" dirty="0" smtClean="0">
                <a:latin typeface="UtopiaStd-Regular"/>
              </a:rPr>
              <a:t>and attacked </a:t>
            </a:r>
            <a:r>
              <a:rPr lang="en-US" altLang="zh-CN" dirty="0">
                <a:latin typeface="UtopiaStd-Regular"/>
              </a:rPr>
              <a:t>their DNA. </a:t>
            </a:r>
            <a:r>
              <a:rPr lang="en-US" altLang="zh-CN" u="sng" dirty="0">
                <a:latin typeface="UtopiaStd-Regular"/>
              </a:rPr>
              <a:t>On one occasion, a mutagenic carcinogen introduced a </a:t>
            </a:r>
            <a:r>
              <a:rPr lang="en-US" altLang="zh-CN" u="sng" dirty="0" smtClean="0">
                <a:latin typeface="UtopiaStd-Regular"/>
              </a:rPr>
              <a:t>point mutation </a:t>
            </a:r>
            <a:r>
              <a:rPr lang="en-US" altLang="zh-CN" u="sng" dirty="0">
                <a:latin typeface="UtopiaStd-Regular"/>
              </a:rPr>
              <a:t>in the H-</a:t>
            </a:r>
            <a:r>
              <a:rPr lang="en-US" altLang="zh-CN" i="1" u="sng" dirty="0" err="1">
                <a:latin typeface="UtopiaStd-Italic"/>
              </a:rPr>
              <a:t>ras</a:t>
            </a:r>
            <a:r>
              <a:rPr lang="en-US" altLang="zh-CN" i="1" u="sng" dirty="0">
                <a:latin typeface="UtopiaStd-Italic"/>
              </a:rPr>
              <a:t> </a:t>
            </a:r>
            <a:r>
              <a:rPr lang="en-US" altLang="zh-CN" u="sng" dirty="0">
                <a:latin typeface="UtopiaStd-Regular"/>
              </a:rPr>
              <a:t>proto-oncogene of an epithelial cell</a:t>
            </a:r>
            <a:r>
              <a:rPr lang="en-US" altLang="zh-CN" dirty="0">
                <a:latin typeface="UtopiaStd-Regular"/>
              </a:rPr>
              <a:t>. Thereafter, this </a:t>
            </a:r>
            <a:r>
              <a:rPr lang="en-US" altLang="zh-CN" dirty="0" smtClean="0">
                <a:latin typeface="UtopiaStd-Regular"/>
              </a:rPr>
              <a:t>mutant cell </a:t>
            </a:r>
            <a:r>
              <a:rPr lang="en-US" altLang="zh-CN" dirty="0">
                <a:latin typeface="UtopiaStd-Regular"/>
              </a:rPr>
              <a:t>and its descendants proliferated uncontrollably, being driven by the potent </a:t>
            </a:r>
            <a:r>
              <a:rPr lang="en-US" altLang="zh-CN" dirty="0" smtClean="0">
                <a:latin typeface="UtopiaStd-Regular"/>
              </a:rPr>
              <a:t>transforming action </a:t>
            </a:r>
            <a:r>
              <a:rPr lang="en-US" altLang="zh-CN" dirty="0">
                <a:latin typeface="UtopiaStd-Regular"/>
              </a:rPr>
              <a:t>of the H-</a:t>
            </a:r>
            <a:r>
              <a:rPr lang="en-US" altLang="zh-CN" i="1" dirty="0" err="1">
                <a:latin typeface="UtopiaStd-Italic"/>
              </a:rPr>
              <a:t>ras</a:t>
            </a:r>
            <a:r>
              <a:rPr lang="en-US" altLang="zh-CN" i="1" dirty="0">
                <a:latin typeface="UtopiaStd-Italic"/>
              </a:rPr>
              <a:t> </a:t>
            </a:r>
            <a:r>
              <a:rPr lang="en-US" altLang="zh-CN" dirty="0">
                <a:latin typeface="UtopiaStd-Regular"/>
              </a:rPr>
              <a:t>oncogene that they carried. The result, years later, was </a:t>
            </a:r>
            <a:r>
              <a:rPr lang="en-US" altLang="zh-CN" dirty="0" smtClean="0">
                <a:latin typeface="UtopiaStd-Regular"/>
              </a:rPr>
              <a:t>the large </a:t>
            </a:r>
            <a:r>
              <a:rPr lang="en-US" altLang="zh-CN" dirty="0">
                <a:latin typeface="UtopiaStd-Regular"/>
              </a:rPr>
              <a:t>tumor mass that was eventually diagnosed in this patient.</a:t>
            </a:r>
            <a:endParaRPr lang="zh-CN" altLang="en-US" dirty="0"/>
          </a:p>
        </p:txBody>
      </p:sp>
    </p:spTree>
    <p:extLst>
      <p:ext uri="{BB962C8B-B14F-4D97-AF65-F5344CB8AC3E}">
        <p14:creationId xmlns:p14="http://schemas.microsoft.com/office/powerpoint/2010/main" val="26851807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0560" y="2064062"/>
            <a:ext cx="10283952" cy="2953373"/>
          </a:xfrm>
          <a:prstGeom prst="rect">
            <a:avLst/>
          </a:prstGeom>
        </p:spPr>
        <p:txBody>
          <a:bodyPr wrap="square">
            <a:spAutoFit/>
          </a:bodyPr>
          <a:lstStyle/>
          <a:p>
            <a:pPr>
              <a:lnSpc>
                <a:spcPct val="150000"/>
              </a:lnSpc>
            </a:pPr>
            <a:r>
              <a:rPr lang="en-US" altLang="zh-CN" dirty="0">
                <a:solidFill>
                  <a:srgbClr val="000000"/>
                </a:solidFill>
                <a:latin typeface="UtopiaStd-Regular"/>
              </a:rPr>
              <a:t>Within a decade, a large number of human tumors were found that carried point </a:t>
            </a:r>
            <a:r>
              <a:rPr lang="en-US" altLang="zh-CN" dirty="0" smtClean="0">
                <a:solidFill>
                  <a:srgbClr val="000000"/>
                </a:solidFill>
                <a:latin typeface="UtopiaStd-Regular"/>
              </a:rPr>
              <a:t>mutations in </a:t>
            </a:r>
            <a:r>
              <a:rPr lang="en-US" altLang="zh-CN" dirty="0">
                <a:solidFill>
                  <a:srgbClr val="000000"/>
                </a:solidFill>
                <a:latin typeface="UtopiaStd-Regular"/>
              </a:rPr>
              <a:t>one of the three </a:t>
            </a:r>
            <a:r>
              <a:rPr lang="en-US" altLang="zh-CN" i="1" dirty="0" err="1">
                <a:solidFill>
                  <a:srgbClr val="000000"/>
                </a:solidFill>
                <a:latin typeface="UtopiaStd-Italic"/>
              </a:rPr>
              <a:t>ras</a:t>
            </a:r>
            <a:r>
              <a:rPr lang="en-US" altLang="zh-CN" i="1" dirty="0">
                <a:solidFill>
                  <a:srgbClr val="000000"/>
                </a:solidFill>
                <a:latin typeface="UtopiaStd-Italic"/>
              </a:rPr>
              <a:t> </a:t>
            </a:r>
            <a:r>
              <a:rPr lang="en-US" altLang="zh-CN" dirty="0">
                <a:solidFill>
                  <a:srgbClr val="000000"/>
                </a:solidFill>
                <a:latin typeface="UtopiaStd-Regular"/>
              </a:rPr>
              <a:t>genes present in the mammalian genome: H-</a:t>
            </a:r>
            <a:r>
              <a:rPr lang="en-US" altLang="zh-CN" i="1" dirty="0" err="1">
                <a:solidFill>
                  <a:srgbClr val="000000"/>
                </a:solidFill>
                <a:latin typeface="UtopiaStd-Italic"/>
              </a:rPr>
              <a:t>ras</a:t>
            </a:r>
            <a:r>
              <a:rPr lang="en-US" altLang="zh-CN" dirty="0">
                <a:solidFill>
                  <a:srgbClr val="000000"/>
                </a:solidFill>
                <a:latin typeface="UtopiaStd-Regular"/>
              </a:rPr>
              <a:t>, </a:t>
            </a:r>
            <a:r>
              <a:rPr lang="en-US" altLang="zh-CN" dirty="0" smtClean="0">
                <a:solidFill>
                  <a:srgbClr val="000000"/>
                </a:solidFill>
                <a:latin typeface="UtopiaStd-Regular"/>
              </a:rPr>
              <a:t>K-</a:t>
            </a:r>
            <a:r>
              <a:rPr lang="en-US" altLang="zh-CN" i="1" dirty="0" err="1" smtClean="0">
                <a:solidFill>
                  <a:srgbClr val="000000"/>
                </a:solidFill>
                <a:latin typeface="UtopiaStd-Italic"/>
              </a:rPr>
              <a:t>ras</a:t>
            </a:r>
            <a:r>
              <a:rPr lang="en-US" altLang="zh-CN" dirty="0" smtClean="0">
                <a:solidFill>
                  <a:srgbClr val="000000"/>
                </a:solidFill>
                <a:latin typeface="UtopiaStd-Regular"/>
              </a:rPr>
              <a:t>, and </a:t>
            </a:r>
            <a:r>
              <a:rPr lang="en-US" altLang="zh-CN" dirty="0">
                <a:solidFill>
                  <a:srgbClr val="000000"/>
                </a:solidFill>
                <a:latin typeface="UtopiaStd-Regular"/>
              </a:rPr>
              <a:t>N-</a:t>
            </a:r>
            <a:r>
              <a:rPr lang="en-US" altLang="zh-CN" i="1" dirty="0" err="1">
                <a:solidFill>
                  <a:srgbClr val="000000"/>
                </a:solidFill>
                <a:latin typeface="UtopiaStd-Italic"/>
              </a:rPr>
              <a:t>ras</a:t>
            </a:r>
            <a:r>
              <a:rPr lang="en-US" altLang="zh-CN" dirty="0">
                <a:solidFill>
                  <a:srgbClr val="000000"/>
                </a:solidFill>
                <a:latin typeface="UtopiaStd-Regular"/>
              </a:rPr>
              <a:t>. Significantly, in each of these tumors, the point mutation that was </a:t>
            </a:r>
            <a:r>
              <a:rPr lang="en-US" altLang="zh-CN" dirty="0" smtClean="0">
                <a:solidFill>
                  <a:srgbClr val="000000"/>
                </a:solidFill>
                <a:latin typeface="UtopiaStd-Regular"/>
              </a:rPr>
              <a:t>uncovered was </a:t>
            </a:r>
            <a:r>
              <a:rPr lang="en-US" altLang="zh-CN" dirty="0">
                <a:solidFill>
                  <a:srgbClr val="000000"/>
                </a:solidFill>
                <a:latin typeface="UtopiaStd-Regular"/>
              </a:rPr>
              <a:t>present in one of three specific codons in the reading frame of a </a:t>
            </a:r>
            <a:r>
              <a:rPr lang="en-US" altLang="zh-CN" i="1" dirty="0" err="1">
                <a:solidFill>
                  <a:srgbClr val="000000"/>
                </a:solidFill>
                <a:latin typeface="UtopiaStd-Italic"/>
              </a:rPr>
              <a:t>ras</a:t>
            </a:r>
            <a:r>
              <a:rPr lang="en-US" altLang="zh-CN" i="1" dirty="0">
                <a:solidFill>
                  <a:srgbClr val="000000"/>
                </a:solidFill>
                <a:latin typeface="UtopiaStd-Italic"/>
              </a:rPr>
              <a:t> </a:t>
            </a:r>
            <a:r>
              <a:rPr lang="en-US" altLang="zh-CN" dirty="0" smtClean="0">
                <a:solidFill>
                  <a:srgbClr val="000000"/>
                </a:solidFill>
                <a:latin typeface="UtopiaStd-Regular"/>
              </a:rPr>
              <a:t>gene. Consequently</a:t>
            </a:r>
            <a:r>
              <a:rPr lang="en-US" altLang="zh-CN" dirty="0">
                <a:solidFill>
                  <a:srgbClr val="000000"/>
                </a:solidFill>
                <a:latin typeface="UtopiaStd-Regular"/>
              </a:rPr>
              <a:t>, all </a:t>
            </a:r>
            <a:r>
              <a:rPr lang="en-US" altLang="zh-CN" dirty="0" err="1">
                <a:solidFill>
                  <a:srgbClr val="000000"/>
                </a:solidFill>
                <a:latin typeface="UtopiaStd-Regular"/>
              </a:rPr>
              <a:t>Ras</a:t>
            </a:r>
            <a:r>
              <a:rPr lang="en-US" altLang="zh-CN" dirty="0">
                <a:solidFill>
                  <a:srgbClr val="000000"/>
                </a:solidFill>
                <a:latin typeface="UtopiaStd-Regular"/>
              </a:rPr>
              <a:t> </a:t>
            </a:r>
            <a:r>
              <a:rPr lang="en-US" altLang="zh-CN" dirty="0" err="1">
                <a:solidFill>
                  <a:srgbClr val="000000"/>
                </a:solidFill>
                <a:latin typeface="UtopiaStd-Regular"/>
              </a:rPr>
              <a:t>oncoproteins</a:t>
            </a:r>
            <a:r>
              <a:rPr lang="en-US" altLang="zh-CN" dirty="0">
                <a:solidFill>
                  <a:srgbClr val="000000"/>
                </a:solidFill>
                <a:latin typeface="UtopiaStd-Regular"/>
              </a:rPr>
              <a:t> (whether made by the H-, K-, or N-</a:t>
            </a:r>
            <a:r>
              <a:rPr lang="en-US" altLang="zh-CN" i="1" dirty="0" err="1">
                <a:solidFill>
                  <a:srgbClr val="000000"/>
                </a:solidFill>
                <a:latin typeface="UtopiaStd-Italic"/>
              </a:rPr>
              <a:t>ras</a:t>
            </a:r>
            <a:r>
              <a:rPr lang="en-US" altLang="zh-CN" i="1" dirty="0">
                <a:solidFill>
                  <a:srgbClr val="000000"/>
                </a:solidFill>
                <a:latin typeface="UtopiaStd-Italic"/>
              </a:rPr>
              <a:t> </a:t>
            </a:r>
            <a:r>
              <a:rPr lang="en-US" altLang="zh-CN" dirty="0">
                <a:solidFill>
                  <a:srgbClr val="000000"/>
                </a:solidFill>
                <a:latin typeface="UtopiaStd-Regular"/>
              </a:rPr>
              <a:t>gene) </a:t>
            </a:r>
            <a:r>
              <a:rPr lang="en-US" altLang="zh-CN" dirty="0" smtClean="0">
                <a:solidFill>
                  <a:srgbClr val="000000"/>
                </a:solidFill>
                <a:latin typeface="UtopiaStd-Regular"/>
              </a:rPr>
              <a:t>were found </a:t>
            </a:r>
            <a:r>
              <a:rPr lang="en-US" altLang="zh-CN" dirty="0">
                <a:solidFill>
                  <a:srgbClr val="000000"/>
                </a:solidFill>
                <a:latin typeface="UtopiaStd-Regular"/>
              </a:rPr>
              <a:t>to carry amino acid substitutions in residue 12 or, less frequently, residues </a:t>
            </a:r>
            <a:r>
              <a:rPr lang="en-US" altLang="zh-CN" dirty="0" smtClean="0">
                <a:solidFill>
                  <a:srgbClr val="000000"/>
                </a:solidFill>
                <a:latin typeface="UtopiaStd-Regular"/>
              </a:rPr>
              <a:t>13 and </a:t>
            </a:r>
            <a:r>
              <a:rPr lang="en-US" altLang="zh-CN" dirty="0">
                <a:solidFill>
                  <a:srgbClr val="000000"/>
                </a:solidFill>
                <a:latin typeface="UtopiaStd-Regular"/>
              </a:rPr>
              <a:t>61 (</a:t>
            </a:r>
            <a:r>
              <a:rPr lang="en-US" altLang="zh-CN" dirty="0">
                <a:solidFill>
                  <a:srgbClr val="1271FF"/>
                </a:solidFill>
                <a:latin typeface="UtopiaStd-Semibold"/>
              </a:rPr>
              <a:t>Figure 4.10</a:t>
            </a:r>
            <a:r>
              <a:rPr lang="en-US" altLang="zh-CN" dirty="0">
                <a:solidFill>
                  <a:srgbClr val="000000"/>
                </a:solidFill>
                <a:latin typeface="UtopiaStd-Regular"/>
              </a:rPr>
              <a:t>). </a:t>
            </a:r>
            <a:endParaRPr lang="zh-CN" altLang="en-US" dirty="0"/>
          </a:p>
        </p:txBody>
      </p:sp>
      <p:sp>
        <p:nvSpPr>
          <p:cNvPr id="3" name="TextBox 2"/>
          <p:cNvSpPr txBox="1"/>
          <p:nvPr/>
        </p:nvSpPr>
        <p:spPr>
          <a:xfrm>
            <a:off x="4343400" y="667512"/>
            <a:ext cx="3179525" cy="646331"/>
          </a:xfrm>
          <a:prstGeom prst="rect">
            <a:avLst/>
          </a:prstGeom>
          <a:noFill/>
        </p:spPr>
        <p:txBody>
          <a:bodyPr wrap="none" rtlCol="0">
            <a:spAutoFit/>
          </a:bodyPr>
          <a:lstStyle/>
          <a:p>
            <a:r>
              <a:rPr lang="en-US" altLang="zh-CN" sz="3600" b="1" dirty="0" err="1" smtClean="0"/>
              <a:t>Ras</a:t>
            </a:r>
            <a:r>
              <a:rPr lang="en-US" altLang="zh-CN" sz="3600" b="1" dirty="0" smtClean="0"/>
              <a:t> gene family</a:t>
            </a:r>
            <a:endParaRPr lang="zh-CN" altLang="en-US" sz="3600" b="1" dirty="0"/>
          </a:p>
        </p:txBody>
      </p:sp>
    </p:spTree>
    <p:extLst>
      <p:ext uri="{BB962C8B-B14F-4D97-AF65-F5344CB8AC3E}">
        <p14:creationId xmlns:p14="http://schemas.microsoft.com/office/powerpoint/2010/main" val="38406789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figure_04_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722" y="1755648"/>
            <a:ext cx="5395787" cy="3224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542445" y="310470"/>
            <a:ext cx="7120128" cy="830997"/>
          </a:xfrm>
          <a:prstGeom prst="rect">
            <a:avLst/>
          </a:prstGeom>
        </p:spPr>
        <p:txBody>
          <a:bodyPr wrap="square">
            <a:spAutoFit/>
          </a:bodyPr>
          <a:lstStyle/>
          <a:p>
            <a:r>
              <a:rPr lang="en-US" altLang="zh-CN" sz="2400" b="1" dirty="0">
                <a:solidFill>
                  <a:srgbClr val="1271FF"/>
                </a:solidFill>
                <a:latin typeface="FrutigerLTStd-Bold"/>
              </a:rPr>
              <a:t>Figure 4.10 </a:t>
            </a:r>
            <a:r>
              <a:rPr lang="en-US" altLang="zh-CN" sz="2400" b="1" dirty="0">
                <a:solidFill>
                  <a:srgbClr val="000000"/>
                </a:solidFill>
                <a:latin typeface="FrutigerLTStd-Bold"/>
              </a:rPr>
              <a:t>Concentration of </a:t>
            </a:r>
            <a:r>
              <a:rPr lang="en-US" altLang="zh-CN" sz="2400" b="1" dirty="0" smtClean="0">
                <a:solidFill>
                  <a:srgbClr val="000000"/>
                </a:solidFill>
                <a:latin typeface="FrutigerLTStd-Bold"/>
              </a:rPr>
              <a:t>point mutations </a:t>
            </a:r>
            <a:r>
              <a:rPr lang="en-US" altLang="zh-CN" sz="2400" b="1" dirty="0">
                <a:solidFill>
                  <a:srgbClr val="000000"/>
                </a:solidFill>
                <a:latin typeface="FrutigerLTStd-Bold"/>
              </a:rPr>
              <a:t>leading to activation </a:t>
            </a:r>
            <a:r>
              <a:rPr lang="en-US" altLang="zh-CN" sz="2400" b="1" dirty="0" smtClean="0">
                <a:solidFill>
                  <a:srgbClr val="000000"/>
                </a:solidFill>
                <a:latin typeface="FrutigerLTStd-Bold"/>
              </a:rPr>
              <a:t>of the </a:t>
            </a:r>
            <a:r>
              <a:rPr lang="en-US" altLang="zh-CN" sz="2400" b="1" dirty="0">
                <a:solidFill>
                  <a:srgbClr val="000000"/>
                </a:solidFill>
                <a:latin typeface="FrutigerLTStd-Bold"/>
              </a:rPr>
              <a:t>K-</a:t>
            </a:r>
            <a:r>
              <a:rPr lang="en-US" altLang="zh-CN" sz="2400" b="1" i="1" dirty="0" err="1">
                <a:solidFill>
                  <a:srgbClr val="000000"/>
                </a:solidFill>
                <a:latin typeface="FrutigerLTStd-BoldItalic"/>
              </a:rPr>
              <a:t>ras</a:t>
            </a:r>
            <a:r>
              <a:rPr lang="en-US" altLang="zh-CN" sz="2400" b="1" i="1" dirty="0">
                <a:solidFill>
                  <a:srgbClr val="000000"/>
                </a:solidFill>
                <a:latin typeface="FrutigerLTStd-BoldItalic"/>
              </a:rPr>
              <a:t> </a:t>
            </a:r>
            <a:r>
              <a:rPr lang="en-US" altLang="zh-CN" sz="2400" b="1" dirty="0">
                <a:solidFill>
                  <a:srgbClr val="000000"/>
                </a:solidFill>
                <a:latin typeface="FrutigerLTStd-Bold"/>
              </a:rPr>
              <a:t>oncogene</a:t>
            </a:r>
            <a:endParaRPr lang="zh-CN" altLang="en-US" sz="2400" dirty="0"/>
          </a:p>
        </p:txBody>
      </p:sp>
      <p:sp>
        <p:nvSpPr>
          <p:cNvPr id="2" name="Rectangle 1"/>
          <p:cNvSpPr/>
          <p:nvPr/>
        </p:nvSpPr>
        <p:spPr>
          <a:xfrm>
            <a:off x="6294120" y="2352282"/>
            <a:ext cx="5373624" cy="2031325"/>
          </a:xfrm>
          <a:prstGeom prst="rect">
            <a:avLst/>
          </a:prstGeom>
        </p:spPr>
        <p:txBody>
          <a:bodyPr wrap="square">
            <a:spAutoFit/>
          </a:bodyPr>
          <a:lstStyle/>
          <a:p>
            <a:r>
              <a:rPr lang="en-US" altLang="zh-CN" dirty="0">
                <a:latin typeface="FrutigerLTStd-Light"/>
              </a:rPr>
              <a:t>Since all the codons of the K-</a:t>
            </a:r>
            <a:r>
              <a:rPr lang="en-US" altLang="zh-CN" i="1" dirty="0" err="1">
                <a:latin typeface="FrutigerLTStd-LightItalic"/>
              </a:rPr>
              <a:t>ras</a:t>
            </a:r>
            <a:r>
              <a:rPr lang="en-US" altLang="zh-CN" i="1" dirty="0">
                <a:latin typeface="FrutigerLTStd-LightItalic"/>
              </a:rPr>
              <a:t> </a:t>
            </a:r>
            <a:r>
              <a:rPr lang="en-US" altLang="zh-CN" dirty="0" smtClean="0">
                <a:latin typeface="FrutigerLTStd-Light"/>
              </a:rPr>
              <a:t>reading frame </a:t>
            </a:r>
            <a:r>
              <a:rPr lang="en-US" altLang="zh-CN" dirty="0">
                <a:latin typeface="FrutigerLTStd-Light"/>
              </a:rPr>
              <a:t>are likely to suffer </a:t>
            </a:r>
            <a:r>
              <a:rPr lang="en-US" altLang="zh-CN" dirty="0" smtClean="0">
                <a:latin typeface="FrutigerLTStd-Light"/>
              </a:rPr>
              <a:t>mutations at </a:t>
            </a:r>
            <a:r>
              <a:rPr lang="en-US" altLang="zh-CN" dirty="0">
                <a:latin typeface="FrutigerLTStd-Light"/>
              </a:rPr>
              <a:t>comparable rates during </a:t>
            </a:r>
            <a:r>
              <a:rPr lang="en-US" altLang="zh-CN" dirty="0" smtClean="0">
                <a:latin typeface="FrutigerLTStd-Light"/>
              </a:rPr>
              <a:t>tumor development</a:t>
            </a:r>
            <a:r>
              <a:rPr lang="en-US" altLang="zh-CN" dirty="0">
                <a:latin typeface="FrutigerLTStd-Light"/>
              </a:rPr>
              <a:t>, this suggests that </a:t>
            </a:r>
            <a:r>
              <a:rPr lang="en-US" altLang="zh-CN" dirty="0" smtClean="0">
                <a:latin typeface="FrutigerLTStd-Light"/>
              </a:rPr>
              <a:t>an extraordinarily </a:t>
            </a:r>
            <a:r>
              <a:rPr lang="en-US" altLang="zh-CN" u="sng" dirty="0">
                <a:solidFill>
                  <a:srgbClr val="FF0000"/>
                </a:solidFill>
                <a:latin typeface="FrutigerLTStd-Light"/>
              </a:rPr>
              <a:t>strong selective </a:t>
            </a:r>
            <a:r>
              <a:rPr lang="en-US" altLang="zh-CN" u="sng" dirty="0" smtClean="0">
                <a:solidFill>
                  <a:srgbClr val="FF0000"/>
                </a:solidFill>
                <a:latin typeface="FrutigerLTStd-Light"/>
              </a:rPr>
              <a:t>pressure </a:t>
            </a:r>
            <a:r>
              <a:rPr lang="en-US" altLang="zh-CN" dirty="0" smtClean="0">
                <a:latin typeface="FrutigerLTStd-Light"/>
              </a:rPr>
              <a:t>favors </a:t>
            </a:r>
            <a:r>
              <a:rPr lang="en-US" altLang="zh-CN" dirty="0">
                <a:latin typeface="FrutigerLTStd-Light"/>
              </a:rPr>
              <a:t>the outgrowth of cells </a:t>
            </a:r>
            <a:r>
              <a:rPr lang="en-US" altLang="zh-CN" dirty="0" smtClean="0">
                <a:latin typeface="FrutigerLTStd-Light"/>
              </a:rPr>
              <a:t>having mutations </a:t>
            </a:r>
            <a:r>
              <a:rPr lang="en-US" altLang="zh-CN" dirty="0">
                <a:latin typeface="FrutigerLTStd-Light"/>
              </a:rPr>
              <a:t>affecting codons 12, </a:t>
            </a:r>
            <a:r>
              <a:rPr lang="en-US" altLang="zh-CN" dirty="0" smtClean="0">
                <a:latin typeface="FrutigerLTStd-Light"/>
              </a:rPr>
              <a:t>13,and 61.</a:t>
            </a:r>
            <a:endParaRPr lang="zh-CN" altLang="en-US" dirty="0"/>
          </a:p>
        </p:txBody>
      </p:sp>
      <p:sp>
        <p:nvSpPr>
          <p:cNvPr id="4" name="TextBox 3"/>
          <p:cNvSpPr txBox="1"/>
          <p:nvPr/>
        </p:nvSpPr>
        <p:spPr>
          <a:xfrm>
            <a:off x="6835590" y="5394960"/>
            <a:ext cx="2753831" cy="646331"/>
          </a:xfrm>
          <a:prstGeom prst="rect">
            <a:avLst/>
          </a:prstGeom>
          <a:noFill/>
        </p:spPr>
        <p:txBody>
          <a:bodyPr wrap="none" rtlCol="0">
            <a:spAutoFit/>
          </a:bodyPr>
          <a:lstStyle/>
          <a:p>
            <a:r>
              <a:rPr lang="en-US" altLang="zh-CN" dirty="0" smtClean="0"/>
              <a:t>Cancer driver mutation</a:t>
            </a:r>
          </a:p>
          <a:p>
            <a:r>
              <a:rPr lang="en-US" altLang="zh-CN" dirty="0" smtClean="0"/>
              <a:t>Cancer passenger mutation</a:t>
            </a:r>
            <a:endParaRPr lang="zh-CN" altLang="en-US" dirty="0"/>
          </a:p>
        </p:txBody>
      </p:sp>
    </p:spTree>
    <p:extLst>
      <p:ext uri="{BB962C8B-B14F-4D97-AF65-F5344CB8AC3E}">
        <p14:creationId xmlns:p14="http://schemas.microsoft.com/office/powerpoint/2010/main" val="35399290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table_04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818" y="150128"/>
            <a:ext cx="7313499" cy="661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6484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2569" y="493776"/>
            <a:ext cx="11112209" cy="923330"/>
          </a:xfrm>
          <a:prstGeom prst="rect">
            <a:avLst/>
          </a:prstGeom>
          <a:noFill/>
        </p:spPr>
        <p:txBody>
          <a:bodyPr wrap="none" rtlCol="0">
            <a:spAutoFit/>
          </a:bodyPr>
          <a:lstStyle/>
          <a:p>
            <a:r>
              <a:rPr lang="en-US" altLang="zh-CN" sz="2800" b="1" dirty="0" smtClean="0">
                <a:solidFill>
                  <a:srgbClr val="FF0000"/>
                </a:solidFill>
              </a:rPr>
              <a:t>Why different tissues use different </a:t>
            </a:r>
            <a:r>
              <a:rPr lang="en-US" altLang="zh-CN" sz="2800" b="1" dirty="0" err="1" smtClean="0">
                <a:solidFill>
                  <a:srgbClr val="FF0000"/>
                </a:solidFill>
              </a:rPr>
              <a:t>Ras</a:t>
            </a:r>
            <a:r>
              <a:rPr lang="en-US" altLang="zh-CN" sz="2800" b="1" dirty="0" smtClean="0">
                <a:solidFill>
                  <a:srgbClr val="FF0000"/>
                </a:solidFill>
              </a:rPr>
              <a:t> gene mutation to initiate cancer</a:t>
            </a:r>
            <a:r>
              <a:rPr lang="en-US" altLang="zh-CN" sz="5400" b="1" dirty="0" smtClean="0">
                <a:solidFill>
                  <a:srgbClr val="FF0000"/>
                </a:solidFill>
              </a:rPr>
              <a:t>?</a:t>
            </a:r>
            <a:endParaRPr lang="zh-CN" altLang="en-US" sz="2800" b="1" dirty="0">
              <a:solidFill>
                <a:srgbClr val="FF0000"/>
              </a:solidFill>
            </a:endParaRPr>
          </a:p>
        </p:txBody>
      </p:sp>
      <p:sp>
        <p:nvSpPr>
          <p:cNvPr id="3" name="Rectangle 2"/>
          <p:cNvSpPr/>
          <p:nvPr/>
        </p:nvSpPr>
        <p:spPr>
          <a:xfrm>
            <a:off x="1107350" y="1772793"/>
            <a:ext cx="10322649" cy="3785652"/>
          </a:xfrm>
          <a:prstGeom prst="rect">
            <a:avLst/>
          </a:prstGeom>
        </p:spPr>
        <p:txBody>
          <a:bodyPr wrap="square">
            <a:spAutoFit/>
          </a:bodyPr>
          <a:lstStyle/>
          <a:p>
            <a:r>
              <a:rPr lang="en-US" altLang="zh-CN" sz="2000" dirty="0">
                <a:solidFill>
                  <a:srgbClr val="000000"/>
                </a:solidFill>
                <a:latin typeface="UtopiaStd-Regular"/>
              </a:rPr>
              <a:t>For unknown reasons, the frequency with which these mutant oncogenes are </a:t>
            </a:r>
            <a:r>
              <a:rPr lang="en-US" altLang="zh-CN" sz="2000" dirty="0" smtClean="0">
                <a:solidFill>
                  <a:srgbClr val="000000"/>
                </a:solidFill>
                <a:latin typeface="UtopiaStd-Regular"/>
              </a:rPr>
              <a:t>found varies </a:t>
            </a:r>
            <a:r>
              <a:rPr lang="en-US" altLang="zh-CN" sz="2000" dirty="0">
                <a:solidFill>
                  <a:srgbClr val="000000"/>
                </a:solidFill>
                <a:latin typeface="UtopiaStd-Regular"/>
              </a:rPr>
              <a:t>dramatically from one tissue site to another (</a:t>
            </a:r>
            <a:r>
              <a:rPr lang="en-US" altLang="zh-CN" sz="2000" dirty="0">
                <a:solidFill>
                  <a:srgbClr val="1271FF"/>
                </a:solidFill>
                <a:latin typeface="UtopiaStd-Semibold"/>
              </a:rPr>
              <a:t>Table 4.2</a:t>
            </a:r>
            <a:r>
              <a:rPr lang="en-US" altLang="zh-CN" sz="2000" dirty="0">
                <a:solidFill>
                  <a:srgbClr val="000000"/>
                </a:solidFill>
                <a:latin typeface="UtopiaStd-Regular"/>
              </a:rPr>
              <a:t>). One clue, however, </a:t>
            </a:r>
            <a:r>
              <a:rPr lang="en-US" altLang="zh-CN" sz="2000" dirty="0" smtClean="0">
                <a:solidFill>
                  <a:srgbClr val="000000"/>
                </a:solidFill>
                <a:latin typeface="UtopiaStd-Regular"/>
              </a:rPr>
              <a:t>has come </a:t>
            </a:r>
            <a:r>
              <a:rPr lang="en-US" altLang="zh-CN" sz="2000" dirty="0">
                <a:solidFill>
                  <a:srgbClr val="000000"/>
                </a:solidFill>
                <a:latin typeface="UtopiaStd-Regular"/>
              </a:rPr>
              <a:t>from genetically engineered mice in which the reading frame of the K-</a:t>
            </a:r>
            <a:r>
              <a:rPr lang="en-US" altLang="zh-CN" sz="2000" i="1" dirty="0" err="1">
                <a:solidFill>
                  <a:srgbClr val="000000"/>
                </a:solidFill>
                <a:latin typeface="UtopiaStd-Italic"/>
              </a:rPr>
              <a:t>ras</a:t>
            </a:r>
            <a:r>
              <a:rPr lang="en-US" altLang="zh-CN" sz="2000" i="1" dirty="0">
                <a:solidFill>
                  <a:srgbClr val="000000"/>
                </a:solidFill>
                <a:latin typeface="UtopiaStd-Italic"/>
              </a:rPr>
              <a:t> </a:t>
            </a:r>
            <a:r>
              <a:rPr lang="en-US" altLang="zh-CN" sz="2000" dirty="0" err="1" smtClean="0">
                <a:solidFill>
                  <a:srgbClr val="000000"/>
                </a:solidFill>
                <a:latin typeface="UtopiaStd-Regular"/>
              </a:rPr>
              <a:t>protooncogene</a:t>
            </a:r>
            <a:r>
              <a:rPr lang="en-US" altLang="zh-CN" sz="2000" dirty="0" smtClean="0">
                <a:solidFill>
                  <a:srgbClr val="000000"/>
                </a:solidFill>
                <a:latin typeface="UtopiaStd-Regular"/>
              </a:rPr>
              <a:t> has </a:t>
            </a:r>
            <a:r>
              <a:rPr lang="en-US" altLang="zh-CN" sz="2000" dirty="0">
                <a:solidFill>
                  <a:srgbClr val="000000"/>
                </a:solidFill>
                <a:latin typeface="UtopiaStd-Regular"/>
              </a:rPr>
              <a:t>been replaced (“</a:t>
            </a:r>
            <a:r>
              <a:rPr lang="en-US" altLang="zh-CN" sz="2000" b="1" dirty="0">
                <a:solidFill>
                  <a:srgbClr val="000000"/>
                </a:solidFill>
                <a:latin typeface="UtopiaStd-Bold"/>
              </a:rPr>
              <a:t>knocked-in</a:t>
            </a:r>
            <a:r>
              <a:rPr lang="en-US" altLang="zh-CN" sz="2000" dirty="0">
                <a:solidFill>
                  <a:srgbClr val="000000"/>
                </a:solidFill>
                <a:latin typeface="UtopiaStd-Regular"/>
              </a:rPr>
              <a:t>”; see Supplementary Sidebar 7.7) with </a:t>
            </a:r>
            <a:r>
              <a:rPr lang="en-US" altLang="zh-CN" sz="2000" dirty="0" smtClean="0">
                <a:solidFill>
                  <a:srgbClr val="000000"/>
                </a:solidFill>
                <a:latin typeface="UtopiaStd-Regular"/>
              </a:rPr>
              <a:t>the reading </a:t>
            </a:r>
            <a:r>
              <a:rPr lang="en-US" altLang="zh-CN" sz="2000" dirty="0">
                <a:solidFill>
                  <a:srgbClr val="000000"/>
                </a:solidFill>
                <a:latin typeface="UtopiaStd-Regular"/>
              </a:rPr>
              <a:t>frame of an H-</a:t>
            </a:r>
            <a:r>
              <a:rPr lang="en-US" altLang="zh-CN" sz="2000" i="1" dirty="0" err="1">
                <a:solidFill>
                  <a:srgbClr val="000000"/>
                </a:solidFill>
                <a:latin typeface="UtopiaStd-Italic"/>
              </a:rPr>
              <a:t>ras</a:t>
            </a:r>
            <a:r>
              <a:rPr lang="en-US" altLang="zh-CN" sz="2000" i="1" dirty="0">
                <a:solidFill>
                  <a:srgbClr val="000000"/>
                </a:solidFill>
                <a:latin typeface="UtopiaStd-Italic"/>
              </a:rPr>
              <a:t> </a:t>
            </a:r>
            <a:r>
              <a:rPr lang="en-US" altLang="zh-CN" sz="2000" dirty="0">
                <a:solidFill>
                  <a:srgbClr val="000000"/>
                </a:solidFill>
                <a:latin typeface="UtopiaStd-Regular"/>
              </a:rPr>
              <a:t>oncogene. Wild-type mice usually develop lung tumors </a:t>
            </a:r>
            <a:r>
              <a:rPr lang="en-US" altLang="zh-CN" sz="2000" dirty="0" smtClean="0">
                <a:solidFill>
                  <a:srgbClr val="000000"/>
                </a:solidFill>
                <a:latin typeface="UtopiaStd-Regular"/>
              </a:rPr>
              <a:t>carrying K-</a:t>
            </a:r>
            <a:r>
              <a:rPr lang="en-US" altLang="zh-CN" sz="2000" i="1" dirty="0" err="1" smtClean="0">
                <a:solidFill>
                  <a:srgbClr val="000000"/>
                </a:solidFill>
                <a:latin typeface="UtopiaStd-Italic"/>
              </a:rPr>
              <a:t>ras</a:t>
            </a:r>
            <a:r>
              <a:rPr lang="en-US" altLang="zh-CN" sz="2000" i="1" dirty="0" smtClean="0">
                <a:solidFill>
                  <a:srgbClr val="000000"/>
                </a:solidFill>
                <a:latin typeface="UtopiaStd-Italic"/>
              </a:rPr>
              <a:t> </a:t>
            </a:r>
            <a:r>
              <a:rPr lang="en-US" altLang="zh-CN" sz="2000" dirty="0">
                <a:solidFill>
                  <a:srgbClr val="000000"/>
                </a:solidFill>
                <a:latin typeface="UtopiaStd-Regular"/>
              </a:rPr>
              <a:t>oncogenes in response to treatment by a chemical carcinogen; </a:t>
            </a:r>
            <a:r>
              <a:rPr lang="en-US" altLang="zh-CN" sz="2000" dirty="0" smtClean="0">
                <a:solidFill>
                  <a:srgbClr val="000000"/>
                </a:solidFill>
                <a:latin typeface="UtopiaStd-Regular"/>
              </a:rPr>
              <a:t>however, the </a:t>
            </a:r>
            <a:r>
              <a:rPr lang="en-US" altLang="zh-CN" sz="2000" dirty="0">
                <a:solidFill>
                  <a:srgbClr val="000000"/>
                </a:solidFill>
                <a:latin typeface="UtopiaStd-Regular"/>
              </a:rPr>
              <a:t>vast majority of the knock-in mice develop lung tumors carrying H-</a:t>
            </a:r>
            <a:r>
              <a:rPr lang="en-US" altLang="zh-CN" sz="2000" i="1" dirty="0" err="1">
                <a:solidFill>
                  <a:srgbClr val="000000"/>
                </a:solidFill>
                <a:latin typeface="UtopiaStd-Italic"/>
              </a:rPr>
              <a:t>ras</a:t>
            </a:r>
            <a:r>
              <a:rPr lang="en-US" altLang="zh-CN" sz="2000" i="1" dirty="0">
                <a:solidFill>
                  <a:srgbClr val="000000"/>
                </a:solidFill>
                <a:latin typeface="UtopiaStd-Italic"/>
              </a:rPr>
              <a:t> </a:t>
            </a:r>
            <a:r>
              <a:rPr lang="en-US" altLang="zh-CN" sz="2000" dirty="0" smtClean="0">
                <a:solidFill>
                  <a:srgbClr val="000000"/>
                </a:solidFill>
                <a:latin typeface="UtopiaStd-Regular"/>
              </a:rPr>
              <a:t>oncogenes following </a:t>
            </a:r>
            <a:r>
              <a:rPr lang="en-US" altLang="zh-CN" sz="2000" dirty="0">
                <a:solidFill>
                  <a:srgbClr val="000000"/>
                </a:solidFill>
                <a:latin typeface="UtopiaStd-Regular"/>
              </a:rPr>
              <a:t>this treatment. This indicates that the </a:t>
            </a:r>
            <a:r>
              <a:rPr lang="en-US" altLang="zh-CN" sz="2000" i="1" u="sng" dirty="0">
                <a:solidFill>
                  <a:srgbClr val="000000"/>
                </a:solidFill>
                <a:latin typeface="UtopiaStd-Italic"/>
              </a:rPr>
              <a:t>regulatory sequences </a:t>
            </a:r>
            <a:r>
              <a:rPr lang="en-US" altLang="zh-CN" sz="2000" u="sng" dirty="0">
                <a:solidFill>
                  <a:srgbClr val="000000"/>
                </a:solidFill>
                <a:latin typeface="UtopiaStd-Regular"/>
              </a:rPr>
              <a:t>controlling </a:t>
            </a:r>
            <a:r>
              <a:rPr lang="en-US" altLang="zh-CN" sz="2000" u="sng" dirty="0" smtClean="0">
                <a:solidFill>
                  <a:srgbClr val="000000"/>
                </a:solidFill>
                <a:latin typeface="UtopiaStd-Regular"/>
              </a:rPr>
              <a:t>the expression </a:t>
            </a:r>
            <a:r>
              <a:rPr lang="en-US" altLang="zh-CN" sz="2000" u="sng" dirty="0">
                <a:solidFill>
                  <a:srgbClr val="000000"/>
                </a:solidFill>
                <a:latin typeface="UtopiaStd-Regular"/>
              </a:rPr>
              <a:t>of the K-</a:t>
            </a:r>
            <a:r>
              <a:rPr lang="en-US" altLang="zh-CN" sz="2000" i="1" u="sng" dirty="0" err="1">
                <a:solidFill>
                  <a:srgbClr val="000000"/>
                </a:solidFill>
                <a:latin typeface="UtopiaStd-Italic"/>
              </a:rPr>
              <a:t>ras</a:t>
            </a:r>
            <a:r>
              <a:rPr lang="en-US" altLang="zh-CN" sz="2000" i="1" u="sng" dirty="0">
                <a:solidFill>
                  <a:srgbClr val="000000"/>
                </a:solidFill>
                <a:latin typeface="UtopiaStd-Italic"/>
              </a:rPr>
              <a:t> </a:t>
            </a:r>
            <a:r>
              <a:rPr lang="en-US" altLang="zh-CN" sz="2000" u="sng" dirty="0">
                <a:solidFill>
                  <a:srgbClr val="000000"/>
                </a:solidFill>
                <a:latin typeface="UtopiaStd-Regular"/>
              </a:rPr>
              <a:t>proto-oncogene, rather than the </a:t>
            </a:r>
            <a:r>
              <a:rPr lang="en-US" altLang="zh-CN" sz="2000" i="1" u="sng" dirty="0">
                <a:solidFill>
                  <a:srgbClr val="000000"/>
                </a:solidFill>
                <a:latin typeface="UtopiaStd-Italic"/>
              </a:rPr>
              <a:t>structure </a:t>
            </a:r>
            <a:r>
              <a:rPr lang="en-US" altLang="zh-CN" sz="2000" u="sng" dirty="0">
                <a:solidFill>
                  <a:srgbClr val="000000"/>
                </a:solidFill>
                <a:latin typeface="UtopiaStd-Regular"/>
              </a:rPr>
              <a:t>of the encoded </a:t>
            </a:r>
            <a:r>
              <a:rPr lang="en-US" altLang="zh-CN" sz="2000" u="sng" dirty="0" smtClean="0">
                <a:solidFill>
                  <a:srgbClr val="000000"/>
                </a:solidFill>
                <a:latin typeface="UtopiaStd-Regular"/>
              </a:rPr>
              <a:t>protein, determine </a:t>
            </a:r>
            <a:r>
              <a:rPr lang="en-US" altLang="zh-CN" sz="2000" u="sng" dirty="0">
                <a:solidFill>
                  <a:srgbClr val="000000"/>
                </a:solidFill>
                <a:latin typeface="UtopiaStd-Regular"/>
              </a:rPr>
              <a:t>which </a:t>
            </a:r>
            <a:r>
              <a:rPr lang="en-US" altLang="zh-CN" sz="2000" i="1" u="sng" dirty="0" err="1">
                <a:solidFill>
                  <a:srgbClr val="000000"/>
                </a:solidFill>
                <a:latin typeface="UtopiaStd-Italic"/>
              </a:rPr>
              <a:t>ras</a:t>
            </a:r>
            <a:r>
              <a:rPr lang="en-US" altLang="zh-CN" sz="2000" i="1" u="sng" dirty="0">
                <a:solidFill>
                  <a:srgbClr val="000000"/>
                </a:solidFill>
                <a:latin typeface="UtopiaStd-Italic"/>
              </a:rPr>
              <a:t> </a:t>
            </a:r>
            <a:r>
              <a:rPr lang="en-US" altLang="zh-CN" sz="2000" u="sng" dirty="0">
                <a:solidFill>
                  <a:srgbClr val="000000"/>
                </a:solidFill>
                <a:latin typeface="UtopiaStd-Regular"/>
              </a:rPr>
              <a:t>proto-oncogene becomes activated in response to a </a:t>
            </a:r>
            <a:r>
              <a:rPr lang="en-US" altLang="zh-CN" sz="2000" u="sng" dirty="0" smtClean="0">
                <a:solidFill>
                  <a:srgbClr val="000000"/>
                </a:solidFill>
                <a:latin typeface="UtopiaStd-Regular"/>
              </a:rPr>
              <a:t>mutagenic carcinogen</a:t>
            </a:r>
            <a:r>
              <a:rPr lang="en-US" altLang="zh-CN" sz="2000" u="sng" dirty="0">
                <a:solidFill>
                  <a:srgbClr val="000000"/>
                </a:solidFill>
                <a:latin typeface="UtopiaStd-Regular"/>
              </a:rPr>
              <a:t>.</a:t>
            </a:r>
            <a:endParaRPr lang="zh-CN" altLang="en-US" sz="2000" u="sng" dirty="0"/>
          </a:p>
        </p:txBody>
      </p:sp>
      <p:sp>
        <p:nvSpPr>
          <p:cNvPr id="4" name="TextBox 3"/>
          <p:cNvSpPr txBox="1"/>
          <p:nvPr/>
        </p:nvSpPr>
        <p:spPr>
          <a:xfrm>
            <a:off x="1107350" y="5914132"/>
            <a:ext cx="2692853" cy="400110"/>
          </a:xfrm>
          <a:prstGeom prst="rect">
            <a:avLst/>
          </a:prstGeom>
          <a:noFill/>
        </p:spPr>
        <p:txBody>
          <a:bodyPr wrap="none" rtlCol="0">
            <a:spAutoFit/>
          </a:bodyPr>
          <a:lstStyle/>
          <a:p>
            <a:r>
              <a:rPr lang="en-US" altLang="zh-CN" sz="2000" dirty="0" smtClean="0"/>
              <a:t>Possibly other reasons…</a:t>
            </a:r>
            <a:endParaRPr lang="zh-CN" altLang="en-US" sz="2000" dirty="0"/>
          </a:p>
        </p:txBody>
      </p:sp>
    </p:spTree>
    <p:extLst>
      <p:ext uri="{BB962C8B-B14F-4D97-AF65-F5344CB8AC3E}">
        <p14:creationId xmlns:p14="http://schemas.microsoft.com/office/powerpoint/2010/main" val="6289232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1176" y="1417320"/>
            <a:ext cx="7367851" cy="584775"/>
          </a:xfrm>
          <a:prstGeom prst="rect">
            <a:avLst/>
          </a:prstGeom>
          <a:noFill/>
        </p:spPr>
        <p:txBody>
          <a:bodyPr wrap="none" rtlCol="0">
            <a:spAutoFit/>
          </a:bodyPr>
          <a:lstStyle/>
          <a:p>
            <a:r>
              <a:rPr lang="en-US" altLang="zh-CN" sz="3200" dirty="0" smtClean="0"/>
              <a:t>2</a:t>
            </a:r>
            <a:r>
              <a:rPr lang="en-US" altLang="zh-CN" sz="3200" baseline="30000" dirty="0" smtClean="0"/>
              <a:t>nd</a:t>
            </a:r>
            <a:r>
              <a:rPr lang="en-US" altLang="zh-CN" sz="3200" dirty="0" smtClean="0"/>
              <a:t> way to activate cellular proto-oncogene</a:t>
            </a:r>
            <a:endParaRPr lang="zh-CN" altLang="en-US" sz="3200" dirty="0"/>
          </a:p>
        </p:txBody>
      </p:sp>
      <p:sp>
        <p:nvSpPr>
          <p:cNvPr id="3" name="TextBox 2"/>
          <p:cNvSpPr txBox="1"/>
          <p:nvPr/>
        </p:nvSpPr>
        <p:spPr>
          <a:xfrm>
            <a:off x="4846320" y="3355848"/>
            <a:ext cx="2605329" cy="461665"/>
          </a:xfrm>
          <a:prstGeom prst="rect">
            <a:avLst/>
          </a:prstGeom>
          <a:noFill/>
        </p:spPr>
        <p:txBody>
          <a:bodyPr wrap="none" rtlCol="0">
            <a:spAutoFit/>
          </a:bodyPr>
          <a:lstStyle/>
          <a:p>
            <a:r>
              <a:rPr lang="en-US" altLang="zh-CN" sz="2400" b="1" dirty="0" smtClean="0">
                <a:solidFill>
                  <a:srgbClr val="FF0000"/>
                </a:solidFill>
              </a:rPr>
              <a:t>Gene amplification</a:t>
            </a:r>
            <a:endParaRPr lang="zh-CN" altLang="en-US" sz="2400" b="1" dirty="0">
              <a:solidFill>
                <a:srgbClr val="FF0000"/>
              </a:solidFill>
            </a:endParaRPr>
          </a:p>
        </p:txBody>
      </p:sp>
    </p:spTree>
    <p:extLst>
      <p:ext uri="{BB962C8B-B14F-4D97-AF65-F5344CB8AC3E}">
        <p14:creationId xmlns:p14="http://schemas.microsoft.com/office/powerpoint/2010/main" val="21630684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3208" y="2446127"/>
            <a:ext cx="10183368" cy="1311193"/>
          </a:xfrm>
          <a:prstGeom prst="rect">
            <a:avLst/>
          </a:prstGeom>
        </p:spPr>
        <p:txBody>
          <a:bodyPr wrap="square">
            <a:spAutoFit/>
          </a:bodyPr>
          <a:lstStyle/>
          <a:p>
            <a:pPr>
              <a:lnSpc>
                <a:spcPct val="150000"/>
              </a:lnSpc>
            </a:pPr>
            <a:r>
              <a:rPr lang="en-US" altLang="zh-CN" sz="2800" dirty="0">
                <a:solidFill>
                  <a:srgbClr val="1271FF"/>
                </a:solidFill>
                <a:latin typeface="ACaslonPro-Regular"/>
              </a:rPr>
              <a:t>4.5 Variations on a theme: the </a:t>
            </a:r>
            <a:r>
              <a:rPr lang="en-US" altLang="zh-CN" sz="2800" i="1" dirty="0" err="1">
                <a:solidFill>
                  <a:srgbClr val="1271FF"/>
                </a:solidFill>
                <a:latin typeface="ACaslonPro-Italic"/>
              </a:rPr>
              <a:t>myc</a:t>
            </a:r>
            <a:r>
              <a:rPr lang="en-US" altLang="zh-CN" sz="2800" i="1" dirty="0">
                <a:solidFill>
                  <a:srgbClr val="1271FF"/>
                </a:solidFill>
                <a:latin typeface="ACaslonPro-Italic"/>
              </a:rPr>
              <a:t> </a:t>
            </a:r>
            <a:r>
              <a:rPr lang="en-US" altLang="zh-CN" sz="2800" dirty="0">
                <a:solidFill>
                  <a:srgbClr val="1271FF"/>
                </a:solidFill>
                <a:latin typeface="ACaslonPro-Regular"/>
              </a:rPr>
              <a:t>oncogene can arise via </a:t>
            </a:r>
            <a:r>
              <a:rPr lang="en-US" altLang="zh-CN" sz="2800" dirty="0" smtClean="0">
                <a:solidFill>
                  <a:srgbClr val="1271FF"/>
                </a:solidFill>
                <a:latin typeface="ACaslonPro-Regular"/>
              </a:rPr>
              <a:t>at least </a:t>
            </a:r>
            <a:r>
              <a:rPr lang="en-US" altLang="zh-CN" sz="2800" dirty="0">
                <a:solidFill>
                  <a:srgbClr val="1271FF"/>
                </a:solidFill>
                <a:latin typeface="ACaslonPro-Regular"/>
              </a:rPr>
              <a:t>three additional distinct mechanisms</a:t>
            </a:r>
            <a:endParaRPr lang="zh-CN" altLang="en-US" sz="2800" dirty="0"/>
          </a:p>
        </p:txBody>
      </p:sp>
    </p:spTree>
    <p:extLst>
      <p:ext uri="{BB962C8B-B14F-4D97-AF65-F5344CB8AC3E}">
        <p14:creationId xmlns:p14="http://schemas.microsoft.com/office/powerpoint/2010/main" val="3084937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9620" y="367261"/>
            <a:ext cx="5073440" cy="646331"/>
          </a:xfrm>
          <a:prstGeom prst="rect">
            <a:avLst/>
          </a:prstGeom>
          <a:noFill/>
        </p:spPr>
        <p:txBody>
          <a:bodyPr wrap="none" rtlCol="0">
            <a:spAutoFit/>
          </a:bodyPr>
          <a:lstStyle/>
          <a:p>
            <a:r>
              <a:rPr lang="en-US" altLang="zh-CN" sz="3600" b="1" dirty="0" smtClean="0">
                <a:solidFill>
                  <a:srgbClr val="FF0000"/>
                </a:solidFill>
              </a:rPr>
              <a:t>Outline of today`s lecture</a:t>
            </a:r>
            <a:endParaRPr lang="zh-CN" altLang="en-US" sz="3600" b="1" dirty="0">
              <a:solidFill>
                <a:srgbClr val="FF0000"/>
              </a:solidFill>
            </a:endParaRPr>
          </a:p>
        </p:txBody>
      </p:sp>
      <p:sp>
        <p:nvSpPr>
          <p:cNvPr id="3" name="TextBox 2"/>
          <p:cNvSpPr txBox="1"/>
          <p:nvPr/>
        </p:nvSpPr>
        <p:spPr>
          <a:xfrm>
            <a:off x="1216152" y="4571338"/>
            <a:ext cx="7707174" cy="461665"/>
          </a:xfrm>
          <a:prstGeom prst="rect">
            <a:avLst/>
          </a:prstGeom>
          <a:noFill/>
        </p:spPr>
        <p:txBody>
          <a:bodyPr wrap="none" rtlCol="0">
            <a:spAutoFit/>
          </a:bodyPr>
          <a:lstStyle/>
          <a:p>
            <a:r>
              <a:rPr lang="en-US" altLang="zh-CN" sz="2400" dirty="0" smtClean="0"/>
              <a:t>4. Multiple ways to generate oncogene from proto-oncogene</a:t>
            </a:r>
            <a:endParaRPr lang="zh-CN" altLang="en-US" sz="2400" dirty="0"/>
          </a:p>
        </p:txBody>
      </p:sp>
      <p:sp>
        <p:nvSpPr>
          <p:cNvPr id="5" name="TextBox 4"/>
          <p:cNvSpPr txBox="1"/>
          <p:nvPr/>
        </p:nvSpPr>
        <p:spPr>
          <a:xfrm>
            <a:off x="1216152" y="1728216"/>
            <a:ext cx="8109271" cy="461665"/>
          </a:xfrm>
          <a:prstGeom prst="rect">
            <a:avLst/>
          </a:prstGeom>
          <a:noFill/>
        </p:spPr>
        <p:txBody>
          <a:bodyPr wrap="none" rtlCol="0">
            <a:spAutoFit/>
          </a:bodyPr>
          <a:lstStyle/>
          <a:p>
            <a:r>
              <a:rPr lang="en-US" altLang="zh-CN" sz="2400" dirty="0" smtClean="0"/>
              <a:t>1. Collapse of cancer initiation by endogenous retrovirus theory</a:t>
            </a:r>
            <a:endParaRPr lang="zh-CN" altLang="en-US" sz="2400" dirty="0"/>
          </a:p>
        </p:txBody>
      </p:sp>
      <p:sp>
        <p:nvSpPr>
          <p:cNvPr id="6" name="TextBox 5"/>
          <p:cNvSpPr txBox="1"/>
          <p:nvPr/>
        </p:nvSpPr>
        <p:spPr>
          <a:xfrm>
            <a:off x="1216152" y="2702784"/>
            <a:ext cx="6488571" cy="461665"/>
          </a:xfrm>
          <a:prstGeom prst="rect">
            <a:avLst/>
          </a:prstGeom>
          <a:noFill/>
        </p:spPr>
        <p:txBody>
          <a:bodyPr wrap="none" rtlCol="0">
            <a:spAutoFit/>
          </a:bodyPr>
          <a:lstStyle/>
          <a:p>
            <a:r>
              <a:rPr lang="en-US" altLang="zh-CN" sz="2400" dirty="0" smtClean="0"/>
              <a:t>2. Identify non-viral oncogene by DNA transfection</a:t>
            </a:r>
            <a:endParaRPr lang="zh-CN" altLang="en-US" sz="2400" dirty="0"/>
          </a:p>
        </p:txBody>
      </p:sp>
      <p:sp>
        <p:nvSpPr>
          <p:cNvPr id="7" name="TextBox 6"/>
          <p:cNvSpPr txBox="1"/>
          <p:nvPr/>
        </p:nvSpPr>
        <p:spPr>
          <a:xfrm>
            <a:off x="1216152" y="3637061"/>
            <a:ext cx="9646743" cy="461665"/>
          </a:xfrm>
          <a:prstGeom prst="rect">
            <a:avLst/>
          </a:prstGeom>
          <a:noFill/>
        </p:spPr>
        <p:txBody>
          <a:bodyPr wrap="none" rtlCol="0">
            <a:spAutoFit/>
          </a:bodyPr>
          <a:lstStyle/>
          <a:p>
            <a:r>
              <a:rPr lang="en-US" altLang="zh-CN" sz="2400" dirty="0" smtClean="0"/>
              <a:t>3. Many non-viral oncogene are related to those found in transforming virus</a:t>
            </a:r>
            <a:endParaRPr lang="zh-CN" altLang="en-US" sz="2400" dirty="0"/>
          </a:p>
        </p:txBody>
      </p:sp>
    </p:spTree>
    <p:extLst>
      <p:ext uri="{BB962C8B-B14F-4D97-AF65-F5344CB8AC3E}">
        <p14:creationId xmlns:p14="http://schemas.microsoft.com/office/powerpoint/2010/main" val="11149377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figure_04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213" y="1280161"/>
            <a:ext cx="8513763" cy="458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344168" y="380923"/>
            <a:ext cx="9893808" cy="461665"/>
          </a:xfrm>
          <a:prstGeom prst="rect">
            <a:avLst/>
          </a:prstGeom>
        </p:spPr>
        <p:txBody>
          <a:bodyPr wrap="square">
            <a:spAutoFit/>
          </a:bodyPr>
          <a:lstStyle/>
          <a:p>
            <a:r>
              <a:rPr lang="en-US" altLang="zh-CN" sz="2400" b="1" dirty="0">
                <a:solidFill>
                  <a:srgbClr val="1271FF"/>
                </a:solidFill>
                <a:latin typeface="FrutigerLTStd-Bold"/>
              </a:rPr>
              <a:t>Figure 4.11 </a:t>
            </a:r>
            <a:r>
              <a:rPr lang="en-US" altLang="zh-CN" sz="2400" b="1" dirty="0">
                <a:solidFill>
                  <a:srgbClr val="000000"/>
                </a:solidFill>
                <a:latin typeface="FrutigerLTStd-Bold"/>
              </a:rPr>
              <a:t>N-</a:t>
            </a:r>
            <a:r>
              <a:rPr lang="en-US" altLang="zh-CN" sz="2400" b="1" i="1" dirty="0" err="1">
                <a:solidFill>
                  <a:srgbClr val="000000"/>
                </a:solidFill>
                <a:latin typeface="FrutigerLTStd-BoldItalic"/>
              </a:rPr>
              <a:t>myc</a:t>
            </a:r>
            <a:r>
              <a:rPr lang="en-US" altLang="zh-CN" sz="2400" b="1" i="1" dirty="0">
                <a:solidFill>
                  <a:srgbClr val="000000"/>
                </a:solidFill>
                <a:latin typeface="FrutigerLTStd-BoldItalic"/>
              </a:rPr>
              <a:t> </a:t>
            </a:r>
            <a:r>
              <a:rPr lang="en-US" altLang="zh-CN" sz="2400" b="1" dirty="0">
                <a:solidFill>
                  <a:srgbClr val="000000"/>
                </a:solidFill>
                <a:latin typeface="FrutigerLTStd-Bold"/>
              </a:rPr>
              <a:t>amplification and </a:t>
            </a:r>
            <a:r>
              <a:rPr lang="en-US" altLang="zh-CN" sz="2400" b="1" dirty="0" err="1" smtClean="0">
                <a:solidFill>
                  <a:srgbClr val="000000"/>
                </a:solidFill>
                <a:latin typeface="FrutigerLTStd-Bold"/>
              </a:rPr>
              <a:t>neuroblastoma</a:t>
            </a:r>
            <a:r>
              <a:rPr lang="en-US" altLang="zh-CN" sz="2400" b="1" dirty="0" smtClean="0">
                <a:solidFill>
                  <a:srgbClr val="000000"/>
                </a:solidFill>
                <a:latin typeface="FrutigerLTStd-Bold"/>
              </a:rPr>
              <a:t> prognosis</a:t>
            </a:r>
            <a:endParaRPr lang="zh-CN" altLang="en-US" sz="2400" dirty="0"/>
          </a:p>
        </p:txBody>
      </p:sp>
    </p:spTree>
    <p:extLst>
      <p:ext uri="{BB962C8B-B14F-4D97-AF65-F5344CB8AC3E}">
        <p14:creationId xmlns:p14="http://schemas.microsoft.com/office/powerpoint/2010/main" val="22016562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figure_04_1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604" y="1295442"/>
            <a:ext cx="3631692" cy="510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78552" y="2000964"/>
            <a:ext cx="6031992" cy="3477875"/>
          </a:xfrm>
          <a:prstGeom prst="rect">
            <a:avLst/>
          </a:prstGeom>
        </p:spPr>
        <p:txBody>
          <a:bodyPr wrap="square">
            <a:spAutoFit/>
          </a:bodyPr>
          <a:lstStyle/>
          <a:p>
            <a:r>
              <a:rPr lang="en-US" altLang="zh-CN" sz="2000" dirty="0">
                <a:latin typeface="FrutigerLTStd-Light"/>
              </a:rPr>
              <a:t>The N-</a:t>
            </a:r>
            <a:r>
              <a:rPr lang="en-US" altLang="zh-CN" sz="2000" i="1" dirty="0" err="1">
                <a:latin typeface="FrutigerLTStd-LightItalic"/>
              </a:rPr>
              <a:t>myc</a:t>
            </a:r>
            <a:r>
              <a:rPr lang="en-US" altLang="zh-CN" sz="2000" i="1" dirty="0">
                <a:latin typeface="FrutigerLTStd-LightItalic"/>
              </a:rPr>
              <a:t> </a:t>
            </a:r>
            <a:r>
              <a:rPr lang="en-US" altLang="zh-CN" sz="2000" dirty="0">
                <a:latin typeface="FrutigerLTStd-Light"/>
              </a:rPr>
              <a:t>gene is often amplified in </a:t>
            </a:r>
            <a:r>
              <a:rPr lang="en-US" altLang="zh-CN" sz="2000" dirty="0" smtClean="0">
                <a:latin typeface="FrutigerLTStd-Light"/>
              </a:rPr>
              <a:t>human childhood </a:t>
            </a:r>
            <a:r>
              <a:rPr lang="en-US" altLang="zh-CN" sz="2000" dirty="0" err="1">
                <a:latin typeface="FrutigerLTStd-Light"/>
              </a:rPr>
              <a:t>neuroblastomas</a:t>
            </a:r>
            <a:r>
              <a:rPr lang="en-US" altLang="zh-CN" sz="2000" dirty="0">
                <a:latin typeface="FrutigerLTStd-Light"/>
              </a:rPr>
              <a:t>. Here, use of </a:t>
            </a:r>
            <a:r>
              <a:rPr lang="en-US" altLang="zh-CN" sz="2000" u="sng" dirty="0">
                <a:solidFill>
                  <a:srgbClr val="FF0000"/>
                </a:solidFill>
                <a:latin typeface="FrutigerLTStd-Light"/>
              </a:rPr>
              <a:t>fluorescence </a:t>
            </a:r>
            <a:r>
              <a:rPr lang="en-US" altLang="zh-CN" sz="2000" i="1" u="sng" dirty="0">
                <a:solidFill>
                  <a:srgbClr val="FF0000"/>
                </a:solidFill>
                <a:latin typeface="FrutigerLTStd-LightItalic"/>
              </a:rPr>
              <a:t>in </a:t>
            </a:r>
            <a:r>
              <a:rPr lang="en-US" altLang="zh-CN" sz="2000" i="1" u="sng" dirty="0" smtClean="0">
                <a:solidFill>
                  <a:srgbClr val="FF0000"/>
                </a:solidFill>
                <a:latin typeface="FrutigerLTStd-LightItalic"/>
              </a:rPr>
              <a:t>situ </a:t>
            </a:r>
            <a:r>
              <a:rPr lang="en-US" altLang="zh-CN" sz="2000" u="sng" dirty="0" smtClean="0">
                <a:solidFill>
                  <a:srgbClr val="FF0000"/>
                </a:solidFill>
                <a:latin typeface="FrutigerLTStd-Light"/>
              </a:rPr>
              <a:t>hybridization </a:t>
            </a:r>
            <a:r>
              <a:rPr lang="en-US" altLang="zh-CN" sz="2000" u="sng" dirty="0">
                <a:solidFill>
                  <a:srgbClr val="FF0000"/>
                </a:solidFill>
                <a:latin typeface="FrutigerLTStd-Light"/>
              </a:rPr>
              <a:t>(FISH)</a:t>
            </a:r>
            <a:r>
              <a:rPr lang="en-US" altLang="zh-CN" sz="2000" dirty="0">
                <a:latin typeface="FrutigerLTStd-Light"/>
              </a:rPr>
              <a:t> has revealed multiple copies of this </a:t>
            </a:r>
            <a:r>
              <a:rPr lang="en-US" altLang="zh-CN" sz="2000" dirty="0" smtClean="0">
                <a:latin typeface="FrutigerLTStd-Light"/>
              </a:rPr>
              <a:t>gene (</a:t>
            </a:r>
            <a:r>
              <a:rPr lang="en-US" altLang="zh-CN" sz="2000" i="1" dirty="0" smtClean="0">
                <a:latin typeface="FrutigerLTStd-LightItalic"/>
              </a:rPr>
              <a:t>yellow</a:t>
            </a:r>
            <a:r>
              <a:rPr lang="en-US" altLang="zh-CN" sz="2000" dirty="0">
                <a:latin typeface="FrutigerLTStd-Light"/>
              </a:rPr>
              <a:t>). The fact that these N-</a:t>
            </a:r>
            <a:r>
              <a:rPr lang="en-US" altLang="zh-CN" sz="2000" i="1" dirty="0" err="1">
                <a:latin typeface="FrutigerLTStd-LightItalic"/>
              </a:rPr>
              <a:t>myc</a:t>
            </a:r>
            <a:r>
              <a:rPr lang="en-US" altLang="zh-CN" sz="2000" i="1" dirty="0">
                <a:latin typeface="FrutigerLTStd-LightItalic"/>
              </a:rPr>
              <a:t> </a:t>
            </a:r>
            <a:r>
              <a:rPr lang="en-US" altLang="zh-CN" sz="2000" dirty="0">
                <a:latin typeface="FrutigerLTStd-Light"/>
              </a:rPr>
              <a:t>gene copies are </a:t>
            </a:r>
            <a:r>
              <a:rPr lang="en-US" altLang="zh-CN" sz="2000" dirty="0" smtClean="0">
                <a:latin typeface="FrutigerLTStd-Light"/>
              </a:rPr>
              <a:t>present as </a:t>
            </a:r>
            <a:r>
              <a:rPr lang="en-US" altLang="zh-CN" sz="2000" dirty="0">
                <a:latin typeface="FrutigerLTStd-Light"/>
              </a:rPr>
              <a:t>tandem arrays within chromosomes means that </a:t>
            </a:r>
            <a:r>
              <a:rPr lang="en-US" altLang="zh-CN" sz="2000" dirty="0" smtClean="0">
                <a:latin typeface="FrutigerLTStd-Light"/>
              </a:rPr>
              <a:t>they constitute </a:t>
            </a:r>
            <a:r>
              <a:rPr lang="en-US" altLang="zh-CN" sz="2000" u="sng" dirty="0">
                <a:solidFill>
                  <a:srgbClr val="FF0000"/>
                </a:solidFill>
                <a:latin typeface="FrutigerLTStd-Light"/>
              </a:rPr>
              <a:t>homogeneous staining regions (HSRs)</a:t>
            </a:r>
            <a:r>
              <a:rPr lang="en-US" altLang="zh-CN" sz="2000" dirty="0">
                <a:latin typeface="FrutigerLTStd-Light"/>
              </a:rPr>
              <a:t> rather </a:t>
            </a:r>
            <a:r>
              <a:rPr lang="en-US" altLang="zh-CN" sz="2000" dirty="0" smtClean="0">
                <a:latin typeface="FrutigerLTStd-Light"/>
              </a:rPr>
              <a:t>than </a:t>
            </a:r>
            <a:r>
              <a:rPr lang="en-US" altLang="zh-CN" sz="2000" u="sng" dirty="0" err="1" smtClean="0">
                <a:latin typeface="FrutigerLTStd-Light"/>
              </a:rPr>
              <a:t>extrachromosomal</a:t>
            </a:r>
            <a:r>
              <a:rPr lang="en-US" altLang="zh-CN" sz="2000" u="sng" dirty="0" smtClean="0">
                <a:latin typeface="FrutigerLTStd-Light"/>
              </a:rPr>
              <a:t> </a:t>
            </a:r>
            <a:r>
              <a:rPr lang="en-US" altLang="zh-CN" sz="2000" u="sng" dirty="0">
                <a:latin typeface="FrutigerLTStd-Light"/>
              </a:rPr>
              <a:t>particles—double minutes (DMs)</a:t>
            </a:r>
            <a:r>
              <a:rPr lang="en-US" altLang="zh-CN" sz="2000" dirty="0">
                <a:latin typeface="FrutigerLTStd-Light"/>
              </a:rPr>
              <a:t>—which </a:t>
            </a:r>
            <a:r>
              <a:rPr lang="en-US" altLang="zh-CN" sz="2000" dirty="0" smtClean="0">
                <a:latin typeface="FrutigerLTStd-Light"/>
              </a:rPr>
              <a:t>are also </a:t>
            </a:r>
            <a:r>
              <a:rPr lang="en-US" altLang="zh-CN" sz="2000" dirty="0">
                <a:latin typeface="FrutigerLTStd-Light"/>
              </a:rPr>
              <a:t>frequently seen in these tumors.</a:t>
            </a:r>
            <a:endParaRPr lang="zh-CN" altLang="en-US" sz="2000" dirty="0"/>
          </a:p>
        </p:txBody>
      </p:sp>
      <p:sp>
        <p:nvSpPr>
          <p:cNvPr id="3" name="Rectangle 2"/>
          <p:cNvSpPr/>
          <p:nvPr/>
        </p:nvSpPr>
        <p:spPr>
          <a:xfrm>
            <a:off x="1316736" y="316915"/>
            <a:ext cx="9893808" cy="461665"/>
          </a:xfrm>
          <a:prstGeom prst="rect">
            <a:avLst/>
          </a:prstGeom>
        </p:spPr>
        <p:txBody>
          <a:bodyPr wrap="square">
            <a:spAutoFit/>
          </a:bodyPr>
          <a:lstStyle/>
          <a:p>
            <a:r>
              <a:rPr lang="en-US" altLang="zh-CN" sz="2400" b="1" dirty="0">
                <a:solidFill>
                  <a:srgbClr val="1271FF"/>
                </a:solidFill>
                <a:latin typeface="FrutigerLTStd-Bold"/>
              </a:rPr>
              <a:t>Figure 4.11 </a:t>
            </a:r>
            <a:r>
              <a:rPr lang="en-US" altLang="zh-CN" sz="2400" b="1" dirty="0">
                <a:solidFill>
                  <a:srgbClr val="000000"/>
                </a:solidFill>
                <a:latin typeface="FrutigerLTStd-Bold"/>
              </a:rPr>
              <a:t>N-</a:t>
            </a:r>
            <a:r>
              <a:rPr lang="en-US" altLang="zh-CN" sz="2400" b="1" i="1" dirty="0" err="1">
                <a:solidFill>
                  <a:srgbClr val="000000"/>
                </a:solidFill>
                <a:latin typeface="FrutigerLTStd-BoldItalic"/>
              </a:rPr>
              <a:t>myc</a:t>
            </a:r>
            <a:r>
              <a:rPr lang="en-US" altLang="zh-CN" sz="2400" b="1" i="1" dirty="0">
                <a:solidFill>
                  <a:srgbClr val="000000"/>
                </a:solidFill>
                <a:latin typeface="FrutigerLTStd-BoldItalic"/>
              </a:rPr>
              <a:t> </a:t>
            </a:r>
            <a:r>
              <a:rPr lang="en-US" altLang="zh-CN" sz="2400" b="1" dirty="0">
                <a:solidFill>
                  <a:srgbClr val="000000"/>
                </a:solidFill>
                <a:latin typeface="FrutigerLTStd-Bold"/>
              </a:rPr>
              <a:t>amplification and </a:t>
            </a:r>
            <a:r>
              <a:rPr lang="en-US" altLang="zh-CN" sz="2400" b="1" dirty="0" err="1" smtClean="0">
                <a:solidFill>
                  <a:srgbClr val="000000"/>
                </a:solidFill>
                <a:latin typeface="FrutigerLTStd-Bold"/>
              </a:rPr>
              <a:t>neuroblastoma</a:t>
            </a:r>
            <a:r>
              <a:rPr lang="en-US" altLang="zh-CN" sz="2400" b="1" dirty="0" smtClean="0">
                <a:solidFill>
                  <a:srgbClr val="000000"/>
                </a:solidFill>
                <a:latin typeface="FrutigerLTStd-Bold"/>
              </a:rPr>
              <a:t> prognosis</a:t>
            </a:r>
            <a:endParaRPr lang="zh-CN" altLang="en-US" sz="2400" dirty="0"/>
          </a:p>
        </p:txBody>
      </p:sp>
    </p:spTree>
    <p:extLst>
      <p:ext uri="{BB962C8B-B14F-4D97-AF65-F5344CB8AC3E}">
        <p14:creationId xmlns:p14="http://schemas.microsoft.com/office/powerpoint/2010/main" val="32081386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figure_04_11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087" y="1993914"/>
            <a:ext cx="5218609" cy="331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23590" y="1788635"/>
            <a:ext cx="5580730" cy="4093428"/>
          </a:xfrm>
          <a:prstGeom prst="rect">
            <a:avLst/>
          </a:prstGeom>
        </p:spPr>
        <p:txBody>
          <a:bodyPr wrap="square">
            <a:spAutoFit/>
          </a:bodyPr>
          <a:lstStyle/>
          <a:p>
            <a:r>
              <a:rPr lang="en-US" altLang="zh-CN" sz="2000" dirty="0">
                <a:latin typeface="FrutigerLTStd-Light"/>
              </a:rPr>
              <a:t>This Kaplan–Meier </a:t>
            </a:r>
            <a:r>
              <a:rPr lang="en-US" altLang="zh-CN" sz="2000" dirty="0" smtClean="0">
                <a:latin typeface="FrutigerLTStd-Light"/>
              </a:rPr>
              <a:t>plot illustrates </a:t>
            </a:r>
            <a:r>
              <a:rPr lang="en-US" altLang="zh-CN" sz="2000" dirty="0">
                <a:latin typeface="FrutigerLTStd-Light"/>
              </a:rPr>
              <a:t>the </a:t>
            </a:r>
            <a:r>
              <a:rPr lang="en-US" altLang="zh-CN" sz="2000" u="sng" dirty="0">
                <a:solidFill>
                  <a:srgbClr val="FF0000"/>
                </a:solidFill>
                <a:latin typeface="FrutigerLTStd-Light"/>
              </a:rPr>
              <a:t>event-free survival (EFS) </a:t>
            </a:r>
            <a:r>
              <a:rPr lang="en-US" altLang="zh-CN" sz="2000" dirty="0">
                <a:latin typeface="FrutigerLTStd-Light"/>
              </a:rPr>
              <a:t>of children suffering </a:t>
            </a:r>
            <a:r>
              <a:rPr lang="en-US" altLang="zh-CN" sz="2000" dirty="0" smtClean="0">
                <a:latin typeface="FrutigerLTStd-Light"/>
              </a:rPr>
              <a:t>from </a:t>
            </a:r>
            <a:r>
              <a:rPr lang="en-US" altLang="zh-CN" sz="2000" dirty="0" err="1" smtClean="0">
                <a:latin typeface="FrutigerLTStd-Light"/>
              </a:rPr>
              <a:t>neuroblastoma</a:t>
            </a:r>
            <a:r>
              <a:rPr lang="en-US" altLang="zh-CN" sz="2000" dirty="0">
                <a:latin typeface="FrutigerLTStd-Light"/>
              </a:rPr>
              <a:t>, that is, no clinically significant </a:t>
            </a:r>
            <a:r>
              <a:rPr lang="en-US" altLang="zh-CN" sz="2000" dirty="0" smtClean="0">
                <a:latin typeface="FrutigerLTStd-Light"/>
              </a:rPr>
              <a:t>cancer-related symptoms </a:t>
            </a:r>
            <a:r>
              <a:rPr lang="en-US" altLang="zh-CN" sz="2000" dirty="0">
                <a:latin typeface="FrutigerLTStd-Light"/>
              </a:rPr>
              <a:t>in the indicated years following initial </a:t>
            </a:r>
            <a:r>
              <a:rPr lang="en-US" altLang="zh-CN" sz="2000" dirty="0" smtClean="0">
                <a:latin typeface="FrutigerLTStd-Light"/>
              </a:rPr>
              <a:t>diagnosis and </a:t>
            </a:r>
            <a:r>
              <a:rPr lang="en-US" altLang="zh-CN" sz="2000" dirty="0">
                <a:latin typeface="FrutigerLTStd-Light"/>
              </a:rPr>
              <a:t>treatment. Those whose tumor cells have minimal or </a:t>
            </a:r>
            <a:r>
              <a:rPr lang="en-US" altLang="zh-CN" sz="2000" dirty="0" smtClean="0">
                <a:latin typeface="FrutigerLTStd-Light"/>
              </a:rPr>
              <a:t>no N-</a:t>
            </a:r>
            <a:r>
              <a:rPr lang="en-US" altLang="zh-CN" sz="2000" i="1" dirty="0" err="1" smtClean="0">
                <a:latin typeface="FrutigerLTStd-LightItalic"/>
              </a:rPr>
              <a:t>myc</a:t>
            </a:r>
            <a:r>
              <a:rPr lang="en-US" altLang="zh-CN" sz="2000" i="1" dirty="0" smtClean="0">
                <a:latin typeface="FrutigerLTStd-LightItalic"/>
              </a:rPr>
              <a:t> </a:t>
            </a:r>
            <a:r>
              <a:rPr lang="en-US" altLang="zh-CN" sz="2000" dirty="0">
                <a:latin typeface="FrutigerLTStd-Light"/>
              </a:rPr>
              <a:t>amplification have a very good prognosis and </a:t>
            </a:r>
            <a:r>
              <a:rPr lang="en-US" altLang="zh-CN" sz="2000" dirty="0" smtClean="0">
                <a:latin typeface="FrutigerLTStd-Light"/>
              </a:rPr>
              <a:t>minimal clinical </a:t>
            </a:r>
            <a:r>
              <a:rPr lang="en-US" altLang="zh-CN" sz="2000" dirty="0">
                <a:latin typeface="FrutigerLTStd-Light"/>
              </a:rPr>
              <a:t>events, while those whose tumors have extensive </a:t>
            </a:r>
            <a:r>
              <a:rPr lang="en-US" altLang="zh-CN" sz="2000" dirty="0" smtClean="0">
                <a:latin typeface="FrutigerLTStd-Light"/>
              </a:rPr>
              <a:t>N-</a:t>
            </a:r>
            <a:r>
              <a:rPr lang="en-US" altLang="zh-CN" sz="2000" i="1" dirty="0" err="1" smtClean="0">
                <a:latin typeface="FrutigerLTStd-LightItalic"/>
              </a:rPr>
              <a:t>myc</a:t>
            </a:r>
            <a:r>
              <a:rPr lang="en-US" altLang="zh-CN" sz="2000" i="1" dirty="0" smtClean="0">
                <a:latin typeface="FrutigerLTStd-LightItalic"/>
              </a:rPr>
              <a:t> </a:t>
            </a:r>
            <a:r>
              <a:rPr lang="en-US" altLang="zh-CN" sz="2000" dirty="0" smtClean="0">
                <a:latin typeface="FrutigerLTStd-Light"/>
              </a:rPr>
              <a:t>amplification </a:t>
            </a:r>
            <a:r>
              <a:rPr lang="en-US" altLang="zh-CN" sz="2000" dirty="0">
                <a:latin typeface="FrutigerLTStd-Light"/>
              </a:rPr>
              <a:t>have a dramatically poorer prognosis and </a:t>
            </a:r>
            <a:r>
              <a:rPr lang="en-US" altLang="zh-CN" sz="2000" dirty="0" smtClean="0">
                <a:latin typeface="FrutigerLTStd-Light"/>
              </a:rPr>
              <a:t>therefore short </a:t>
            </a:r>
            <a:r>
              <a:rPr lang="en-US" altLang="zh-CN" sz="2000" dirty="0">
                <a:latin typeface="FrutigerLTStd-Light"/>
              </a:rPr>
              <a:t>survival times after diagnosis.</a:t>
            </a:r>
            <a:endParaRPr lang="zh-CN" altLang="en-US" sz="2000" dirty="0"/>
          </a:p>
        </p:txBody>
      </p:sp>
      <p:sp>
        <p:nvSpPr>
          <p:cNvPr id="5" name="Rectangle 4"/>
          <p:cNvSpPr/>
          <p:nvPr/>
        </p:nvSpPr>
        <p:spPr>
          <a:xfrm>
            <a:off x="731087" y="316915"/>
            <a:ext cx="11165257" cy="523220"/>
          </a:xfrm>
          <a:prstGeom prst="rect">
            <a:avLst/>
          </a:prstGeom>
        </p:spPr>
        <p:txBody>
          <a:bodyPr wrap="square">
            <a:spAutoFit/>
          </a:bodyPr>
          <a:lstStyle/>
          <a:p>
            <a:r>
              <a:rPr lang="en-US" altLang="zh-CN" sz="2800" b="1" dirty="0">
                <a:solidFill>
                  <a:srgbClr val="1271FF"/>
                </a:solidFill>
                <a:latin typeface="FrutigerLTStd-Bold"/>
              </a:rPr>
              <a:t>Figure 4.11 </a:t>
            </a:r>
            <a:r>
              <a:rPr lang="en-US" altLang="zh-CN" sz="2800" b="1" dirty="0">
                <a:solidFill>
                  <a:srgbClr val="000000"/>
                </a:solidFill>
                <a:latin typeface="FrutigerLTStd-Bold"/>
              </a:rPr>
              <a:t>N-</a:t>
            </a:r>
            <a:r>
              <a:rPr lang="en-US" altLang="zh-CN" sz="2800" b="1" i="1" dirty="0" err="1">
                <a:solidFill>
                  <a:srgbClr val="000000"/>
                </a:solidFill>
                <a:latin typeface="FrutigerLTStd-BoldItalic"/>
              </a:rPr>
              <a:t>myc</a:t>
            </a:r>
            <a:r>
              <a:rPr lang="en-US" altLang="zh-CN" sz="2800" b="1" i="1" dirty="0">
                <a:solidFill>
                  <a:srgbClr val="000000"/>
                </a:solidFill>
                <a:latin typeface="FrutigerLTStd-BoldItalic"/>
              </a:rPr>
              <a:t> </a:t>
            </a:r>
            <a:r>
              <a:rPr lang="en-US" altLang="zh-CN" sz="2800" b="1" dirty="0">
                <a:solidFill>
                  <a:srgbClr val="000000"/>
                </a:solidFill>
                <a:latin typeface="FrutigerLTStd-Bold"/>
              </a:rPr>
              <a:t>amplification and </a:t>
            </a:r>
            <a:r>
              <a:rPr lang="en-US" altLang="zh-CN" sz="2800" b="1" dirty="0" err="1" smtClean="0">
                <a:solidFill>
                  <a:srgbClr val="000000"/>
                </a:solidFill>
                <a:latin typeface="FrutigerLTStd-Bold"/>
              </a:rPr>
              <a:t>neuroblastoma</a:t>
            </a:r>
            <a:r>
              <a:rPr lang="en-US" altLang="zh-CN" sz="2800" b="1" dirty="0" smtClean="0">
                <a:solidFill>
                  <a:srgbClr val="000000"/>
                </a:solidFill>
                <a:latin typeface="FrutigerLTStd-Bold"/>
              </a:rPr>
              <a:t> prognosis</a:t>
            </a:r>
            <a:endParaRPr lang="zh-CN" altLang="en-US" sz="2800" dirty="0"/>
          </a:p>
        </p:txBody>
      </p:sp>
    </p:spTree>
    <p:extLst>
      <p:ext uri="{BB962C8B-B14F-4D97-AF65-F5344CB8AC3E}">
        <p14:creationId xmlns:p14="http://schemas.microsoft.com/office/powerpoint/2010/main" val="13230414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7280" y="1433340"/>
            <a:ext cx="10497312" cy="646331"/>
          </a:xfrm>
          <a:prstGeom prst="rect">
            <a:avLst/>
          </a:prstGeom>
        </p:spPr>
        <p:txBody>
          <a:bodyPr wrap="square">
            <a:spAutoFit/>
          </a:bodyPr>
          <a:lstStyle/>
          <a:p>
            <a:r>
              <a:rPr lang="en-US" altLang="zh-CN" dirty="0">
                <a:latin typeface="UtopiaStd-Regular"/>
              </a:rPr>
              <a:t>The gene amplification process, which is responsible for increases in </a:t>
            </a:r>
            <a:r>
              <a:rPr lang="en-US" altLang="zh-CN" i="1" dirty="0" err="1">
                <a:latin typeface="UtopiaStd-Italic"/>
              </a:rPr>
              <a:t>myc</a:t>
            </a:r>
            <a:r>
              <a:rPr lang="en-US" altLang="zh-CN" i="1" dirty="0">
                <a:latin typeface="UtopiaStd-Italic"/>
              </a:rPr>
              <a:t> </a:t>
            </a:r>
            <a:r>
              <a:rPr lang="en-US" altLang="zh-CN" dirty="0">
                <a:latin typeface="UtopiaStd-Regular"/>
              </a:rPr>
              <a:t>copy </a:t>
            </a:r>
            <a:r>
              <a:rPr lang="en-US" altLang="zh-CN" dirty="0" smtClean="0">
                <a:latin typeface="UtopiaStd-Regular"/>
              </a:rPr>
              <a:t>number, occurs </a:t>
            </a:r>
            <a:r>
              <a:rPr lang="en-US" altLang="zh-CN" dirty="0">
                <a:latin typeface="UtopiaStd-Regular"/>
              </a:rPr>
              <a:t>through the preferential replication of a limited region of chromosomal DNA,</a:t>
            </a:r>
            <a:endParaRPr lang="zh-CN" altLang="en-US" dirty="0"/>
          </a:p>
        </p:txBody>
      </p:sp>
      <p:sp>
        <p:nvSpPr>
          <p:cNvPr id="4" name="Rectangle 3"/>
          <p:cNvSpPr/>
          <p:nvPr/>
        </p:nvSpPr>
        <p:spPr>
          <a:xfrm>
            <a:off x="1115568" y="2518583"/>
            <a:ext cx="10479024" cy="3139321"/>
          </a:xfrm>
          <a:prstGeom prst="rect">
            <a:avLst/>
          </a:prstGeom>
        </p:spPr>
        <p:txBody>
          <a:bodyPr wrap="square">
            <a:spAutoFit/>
          </a:bodyPr>
          <a:lstStyle/>
          <a:p>
            <a:r>
              <a:rPr lang="en-US" altLang="zh-CN" dirty="0">
                <a:solidFill>
                  <a:srgbClr val="000000"/>
                </a:solidFill>
                <a:latin typeface="UtopiaStd-Regular"/>
              </a:rPr>
              <a:t>leaving the more distantly located chromosomal regions unaffected (see Figure 4.5</a:t>
            </a:r>
            <a:r>
              <a:rPr lang="en-US" altLang="zh-CN" dirty="0" smtClean="0">
                <a:solidFill>
                  <a:srgbClr val="000000"/>
                </a:solidFill>
                <a:latin typeface="UtopiaStd-Regular"/>
              </a:rPr>
              <a:t>). Since </a:t>
            </a:r>
            <a:r>
              <a:rPr lang="en-US" altLang="zh-CN" dirty="0">
                <a:solidFill>
                  <a:srgbClr val="000000"/>
                </a:solidFill>
                <a:latin typeface="UtopiaStd-Regular"/>
              </a:rPr>
              <a:t>the region of chromosomal DNA that undergoes amplification—the </a:t>
            </a:r>
            <a:r>
              <a:rPr lang="en-US" altLang="zh-CN" b="1" dirty="0" err="1" smtClean="0">
                <a:solidFill>
                  <a:srgbClr val="000000"/>
                </a:solidFill>
                <a:latin typeface="UtopiaStd-Bold"/>
              </a:rPr>
              <a:t>amplicon</a:t>
            </a:r>
            <a:r>
              <a:rPr lang="en-US" altLang="zh-CN" dirty="0" smtClean="0">
                <a:solidFill>
                  <a:srgbClr val="000000"/>
                </a:solidFill>
                <a:latin typeface="UtopiaStd-Regular"/>
              </a:rPr>
              <a:t>— usually </a:t>
            </a:r>
            <a:r>
              <a:rPr lang="en-US" altLang="zh-CN" dirty="0">
                <a:solidFill>
                  <a:srgbClr val="000000"/>
                </a:solidFill>
                <a:latin typeface="UtopiaStd-Regular"/>
              </a:rPr>
              <a:t>includes a stretch of DNA far longer than the c-</a:t>
            </a:r>
            <a:r>
              <a:rPr lang="en-US" altLang="zh-CN" i="1" dirty="0" err="1">
                <a:solidFill>
                  <a:srgbClr val="000000"/>
                </a:solidFill>
                <a:latin typeface="UtopiaStd-Italic"/>
              </a:rPr>
              <a:t>myc</a:t>
            </a:r>
            <a:r>
              <a:rPr lang="en-US" altLang="zh-CN" i="1" dirty="0">
                <a:solidFill>
                  <a:srgbClr val="000000"/>
                </a:solidFill>
                <a:latin typeface="UtopiaStd-Italic"/>
              </a:rPr>
              <a:t> </a:t>
            </a:r>
            <a:r>
              <a:rPr lang="en-US" altLang="zh-CN" dirty="0">
                <a:solidFill>
                  <a:srgbClr val="000000"/>
                </a:solidFill>
                <a:latin typeface="UtopiaStd-Regular"/>
              </a:rPr>
              <a:t>or N-</a:t>
            </a:r>
            <a:r>
              <a:rPr lang="en-US" altLang="zh-CN" i="1" dirty="0" err="1">
                <a:solidFill>
                  <a:srgbClr val="000000"/>
                </a:solidFill>
                <a:latin typeface="UtopiaStd-Italic"/>
              </a:rPr>
              <a:t>myc</a:t>
            </a:r>
            <a:r>
              <a:rPr lang="en-US" altLang="zh-CN" i="1" dirty="0">
                <a:solidFill>
                  <a:srgbClr val="000000"/>
                </a:solidFill>
                <a:latin typeface="UtopiaStd-Italic"/>
              </a:rPr>
              <a:t> </a:t>
            </a:r>
            <a:r>
              <a:rPr lang="en-US" altLang="zh-CN" dirty="0">
                <a:solidFill>
                  <a:srgbClr val="000000"/>
                </a:solidFill>
                <a:latin typeface="UtopiaStd-Regular"/>
              </a:rPr>
              <a:t>gene (</a:t>
            </a:r>
            <a:r>
              <a:rPr lang="en-US" altLang="zh-CN" dirty="0" smtClean="0">
                <a:solidFill>
                  <a:srgbClr val="000000"/>
                </a:solidFill>
                <a:latin typeface="UtopiaStd-Regular"/>
              </a:rPr>
              <a:t>for example</a:t>
            </a:r>
            <a:r>
              <a:rPr lang="en-US" altLang="zh-CN" dirty="0">
                <a:solidFill>
                  <a:srgbClr val="000000"/>
                </a:solidFill>
                <a:latin typeface="UtopiaStd-Regular"/>
              </a:rPr>
              <a:t>, typically including 0.5 to 10 </a:t>
            </a:r>
            <a:r>
              <a:rPr lang="en-US" altLang="zh-CN" dirty="0" err="1">
                <a:solidFill>
                  <a:srgbClr val="000000"/>
                </a:solidFill>
                <a:latin typeface="UtopiaStd-Regular"/>
              </a:rPr>
              <a:t>megabases</a:t>
            </a:r>
            <a:r>
              <a:rPr lang="en-US" altLang="zh-CN" dirty="0">
                <a:solidFill>
                  <a:srgbClr val="000000"/>
                </a:solidFill>
                <a:latin typeface="UtopiaStd-Regular"/>
              </a:rPr>
              <a:t> of DNA), the amplified </a:t>
            </a:r>
            <a:r>
              <a:rPr lang="en-US" altLang="zh-CN" dirty="0" smtClean="0">
                <a:solidFill>
                  <a:srgbClr val="000000"/>
                </a:solidFill>
                <a:latin typeface="UtopiaStd-Regular"/>
              </a:rPr>
              <a:t>chromosomal regions </a:t>
            </a:r>
            <a:r>
              <a:rPr lang="en-US" altLang="zh-CN" dirty="0">
                <a:solidFill>
                  <a:srgbClr val="000000"/>
                </a:solidFill>
                <a:latin typeface="UtopiaStd-Regular"/>
              </a:rPr>
              <a:t>are often large enough to be observed at the metaphase of mitosis through </a:t>
            </a:r>
            <a:r>
              <a:rPr lang="en-US" altLang="zh-CN" dirty="0" smtClean="0">
                <a:solidFill>
                  <a:srgbClr val="000000"/>
                </a:solidFill>
                <a:latin typeface="UtopiaStd-Regular"/>
              </a:rPr>
              <a:t>a light </a:t>
            </a:r>
            <a:r>
              <a:rPr lang="en-US" altLang="zh-CN" dirty="0">
                <a:solidFill>
                  <a:srgbClr val="000000"/>
                </a:solidFill>
                <a:latin typeface="UtopiaStd-Regular"/>
              </a:rPr>
              <a:t>microscope. Often gene amplification yields large, repeating end-to-end </a:t>
            </a:r>
            <a:r>
              <a:rPr lang="en-US" altLang="zh-CN" dirty="0" smtClean="0">
                <a:solidFill>
                  <a:srgbClr val="000000"/>
                </a:solidFill>
                <a:latin typeface="UtopiaStd-Regular"/>
              </a:rPr>
              <a:t>linear arrays </a:t>
            </a:r>
            <a:r>
              <a:rPr lang="en-US" altLang="zh-CN" dirty="0">
                <a:solidFill>
                  <a:srgbClr val="000000"/>
                </a:solidFill>
                <a:latin typeface="UtopiaStd-Regular"/>
              </a:rPr>
              <a:t>of the chromosomal region, which appear as </a:t>
            </a:r>
            <a:r>
              <a:rPr lang="en-US" altLang="zh-CN" u="sng" dirty="0">
                <a:solidFill>
                  <a:srgbClr val="FF0000"/>
                </a:solidFill>
                <a:latin typeface="UtopiaStd-Regular"/>
              </a:rPr>
              <a:t>homogeneously staining </a:t>
            </a:r>
            <a:r>
              <a:rPr lang="en-US" altLang="zh-CN" u="sng" dirty="0" smtClean="0">
                <a:solidFill>
                  <a:srgbClr val="FF0000"/>
                </a:solidFill>
                <a:latin typeface="UtopiaStd-Regular"/>
              </a:rPr>
              <a:t>regions (HSRs</a:t>
            </a:r>
            <a:r>
              <a:rPr lang="en-US" altLang="zh-CN" u="sng" dirty="0">
                <a:solidFill>
                  <a:srgbClr val="FF0000"/>
                </a:solidFill>
                <a:latin typeface="UtopiaStd-Regular"/>
              </a:rPr>
              <a:t>) </a:t>
            </a:r>
            <a:r>
              <a:rPr lang="en-US" altLang="zh-CN" dirty="0">
                <a:solidFill>
                  <a:srgbClr val="000000"/>
                </a:solidFill>
                <a:latin typeface="UtopiaStd-Regular"/>
              </a:rPr>
              <a:t>in the microscope (see Figure 1.12A). Alternatively, the chromosomal </a:t>
            </a:r>
            <a:r>
              <a:rPr lang="en-US" altLang="zh-CN" dirty="0" smtClean="0">
                <a:solidFill>
                  <a:srgbClr val="000000"/>
                </a:solidFill>
                <a:latin typeface="UtopiaStd-Regular"/>
              </a:rPr>
              <a:t>region carrying </a:t>
            </a:r>
            <a:r>
              <a:rPr lang="en-US" altLang="zh-CN" dirty="0">
                <a:solidFill>
                  <a:srgbClr val="000000"/>
                </a:solidFill>
                <a:latin typeface="UtopiaStd-Regular"/>
              </a:rPr>
              <a:t>a </a:t>
            </a:r>
            <a:r>
              <a:rPr lang="en-US" altLang="zh-CN" i="1" dirty="0" err="1">
                <a:solidFill>
                  <a:srgbClr val="000000"/>
                </a:solidFill>
                <a:latin typeface="UtopiaStd-Italic"/>
              </a:rPr>
              <a:t>myc</a:t>
            </a:r>
            <a:r>
              <a:rPr lang="en-US" altLang="zh-CN" i="1" dirty="0">
                <a:solidFill>
                  <a:srgbClr val="000000"/>
                </a:solidFill>
                <a:latin typeface="UtopiaStd-Italic"/>
              </a:rPr>
              <a:t> </a:t>
            </a:r>
            <a:r>
              <a:rPr lang="en-US" altLang="zh-CN" dirty="0">
                <a:solidFill>
                  <a:srgbClr val="000000"/>
                </a:solidFill>
                <a:latin typeface="UtopiaStd-Regular"/>
              </a:rPr>
              <a:t>or N-</a:t>
            </a:r>
            <a:r>
              <a:rPr lang="en-US" altLang="zh-CN" i="1" dirty="0" err="1">
                <a:solidFill>
                  <a:srgbClr val="000000"/>
                </a:solidFill>
                <a:latin typeface="UtopiaStd-Italic"/>
              </a:rPr>
              <a:t>myc</a:t>
            </a:r>
            <a:r>
              <a:rPr lang="en-US" altLang="zh-CN" i="1" dirty="0">
                <a:solidFill>
                  <a:srgbClr val="000000"/>
                </a:solidFill>
                <a:latin typeface="UtopiaStd-Italic"/>
              </a:rPr>
              <a:t> </a:t>
            </a:r>
            <a:r>
              <a:rPr lang="en-US" altLang="zh-CN" dirty="0">
                <a:solidFill>
                  <a:srgbClr val="000000"/>
                </a:solidFill>
                <a:latin typeface="UtopiaStd-Regular"/>
              </a:rPr>
              <a:t>gene may break away from the chromosome and can be </a:t>
            </a:r>
            <a:r>
              <a:rPr lang="en-US" altLang="zh-CN" dirty="0" smtClean="0">
                <a:solidFill>
                  <a:srgbClr val="000000"/>
                </a:solidFill>
                <a:latin typeface="UtopiaStd-Regular"/>
              </a:rPr>
              <a:t>seen as </a:t>
            </a:r>
            <a:r>
              <a:rPr lang="en-US" altLang="zh-CN" dirty="0">
                <a:solidFill>
                  <a:srgbClr val="000000"/>
                </a:solidFill>
                <a:latin typeface="UtopiaStd-Regular"/>
              </a:rPr>
              <a:t>small, independently replicating, </a:t>
            </a:r>
            <a:r>
              <a:rPr lang="en-US" altLang="zh-CN" dirty="0" err="1">
                <a:solidFill>
                  <a:srgbClr val="000000"/>
                </a:solidFill>
                <a:latin typeface="UtopiaStd-Regular"/>
              </a:rPr>
              <a:t>extrachromosomal</a:t>
            </a:r>
            <a:r>
              <a:rPr lang="en-US" altLang="zh-CN" dirty="0">
                <a:solidFill>
                  <a:srgbClr val="000000"/>
                </a:solidFill>
                <a:latin typeface="UtopiaStd-Regular"/>
              </a:rPr>
              <a:t> particles (</a:t>
            </a:r>
            <a:r>
              <a:rPr lang="en-US" altLang="zh-CN" u="sng" dirty="0">
                <a:solidFill>
                  <a:srgbClr val="FF0000"/>
                </a:solidFill>
                <a:latin typeface="UtopiaStd-Regular"/>
              </a:rPr>
              <a:t>double </a:t>
            </a:r>
            <a:r>
              <a:rPr lang="en-US" altLang="zh-CN" u="sng" dirty="0" smtClean="0">
                <a:solidFill>
                  <a:srgbClr val="FF0000"/>
                </a:solidFill>
                <a:latin typeface="UtopiaStd-Regular"/>
              </a:rPr>
              <a:t>minutes</a:t>
            </a:r>
            <a:r>
              <a:rPr lang="en-US" altLang="zh-CN" dirty="0" smtClean="0">
                <a:solidFill>
                  <a:srgbClr val="000000"/>
                </a:solidFill>
                <a:latin typeface="UtopiaStd-Regular"/>
              </a:rPr>
              <a:t>; see </a:t>
            </a:r>
            <a:r>
              <a:rPr lang="en-US" altLang="zh-CN" dirty="0">
                <a:solidFill>
                  <a:srgbClr val="000000"/>
                </a:solidFill>
                <a:latin typeface="UtopiaStd-Regular"/>
              </a:rPr>
              <a:t>Figure 1.12B,C). Indeed, we now know that a number of proto-oncogenes can </a:t>
            </a:r>
            <a:r>
              <a:rPr lang="en-US" altLang="zh-CN" dirty="0" smtClean="0">
                <a:solidFill>
                  <a:srgbClr val="000000"/>
                </a:solidFill>
                <a:latin typeface="UtopiaStd-Regular"/>
              </a:rPr>
              <a:t>be found </a:t>
            </a:r>
            <a:r>
              <a:rPr lang="en-US" altLang="zh-CN" dirty="0">
                <a:solidFill>
                  <a:srgbClr val="000000"/>
                </a:solidFill>
                <a:latin typeface="UtopiaStd-Regular"/>
              </a:rPr>
              <a:t>in amplified gene copy number in various types of human tumors (</a:t>
            </a:r>
            <a:r>
              <a:rPr lang="en-US" altLang="zh-CN" dirty="0">
                <a:solidFill>
                  <a:srgbClr val="1271FF"/>
                </a:solidFill>
                <a:latin typeface="UtopiaStd-Semibold"/>
              </a:rPr>
              <a:t>Table 4.3</a:t>
            </a:r>
            <a:r>
              <a:rPr lang="en-US" altLang="zh-CN" dirty="0">
                <a:solidFill>
                  <a:srgbClr val="000000"/>
                </a:solidFill>
                <a:latin typeface="UtopiaStd-Regular"/>
              </a:rPr>
              <a:t>).</a:t>
            </a:r>
            <a:endParaRPr lang="zh-CN" altLang="en-US" dirty="0"/>
          </a:p>
        </p:txBody>
      </p:sp>
    </p:spTree>
    <p:extLst>
      <p:ext uri="{BB962C8B-B14F-4D97-AF65-F5344CB8AC3E}">
        <p14:creationId xmlns:p14="http://schemas.microsoft.com/office/powerpoint/2010/main" val="36976112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table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072" y="145287"/>
            <a:ext cx="6192520" cy="662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3173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33213" y="1864857"/>
            <a:ext cx="2306914" cy="461665"/>
          </a:xfrm>
          <a:prstGeom prst="rect">
            <a:avLst/>
          </a:prstGeom>
          <a:noFill/>
        </p:spPr>
        <p:txBody>
          <a:bodyPr wrap="none" rtlCol="0">
            <a:spAutoFit/>
          </a:bodyPr>
          <a:lstStyle/>
          <a:p>
            <a:r>
              <a:rPr lang="en-US" altLang="zh-CN" sz="2400" b="1" dirty="0" smtClean="0">
                <a:solidFill>
                  <a:srgbClr val="FF0000"/>
                </a:solidFill>
              </a:rPr>
              <a:t>Strong promoter</a:t>
            </a:r>
            <a:endParaRPr lang="zh-CN" altLang="en-US" sz="2400" b="1" dirty="0">
              <a:solidFill>
                <a:srgbClr val="FF0000"/>
              </a:solidFill>
            </a:endParaRPr>
          </a:p>
        </p:txBody>
      </p:sp>
      <p:sp>
        <p:nvSpPr>
          <p:cNvPr id="4" name="TextBox 3"/>
          <p:cNvSpPr txBox="1"/>
          <p:nvPr/>
        </p:nvSpPr>
        <p:spPr>
          <a:xfrm>
            <a:off x="2620002" y="708217"/>
            <a:ext cx="7367851" cy="584775"/>
          </a:xfrm>
          <a:prstGeom prst="rect">
            <a:avLst/>
          </a:prstGeom>
          <a:noFill/>
        </p:spPr>
        <p:txBody>
          <a:bodyPr wrap="none" rtlCol="0">
            <a:spAutoFit/>
          </a:bodyPr>
          <a:lstStyle/>
          <a:p>
            <a:r>
              <a:rPr lang="en-US" altLang="zh-CN" sz="3200" dirty="0" smtClean="0"/>
              <a:t>3</a:t>
            </a:r>
            <a:r>
              <a:rPr lang="en-US" altLang="zh-CN" sz="3200" baseline="30000" dirty="0" smtClean="0"/>
              <a:t>rd</a:t>
            </a:r>
            <a:r>
              <a:rPr lang="en-US" altLang="zh-CN" sz="3200" dirty="0" smtClean="0"/>
              <a:t> way to activate cellular proto-oncogene</a:t>
            </a:r>
            <a:endParaRPr lang="zh-CN" altLang="en-US" sz="3200" dirty="0"/>
          </a:p>
        </p:txBody>
      </p:sp>
      <p:sp>
        <p:nvSpPr>
          <p:cNvPr id="5" name="TextBox 4"/>
          <p:cNvSpPr txBox="1"/>
          <p:nvPr/>
        </p:nvSpPr>
        <p:spPr>
          <a:xfrm>
            <a:off x="3597697" y="6174659"/>
            <a:ext cx="4145943" cy="369332"/>
          </a:xfrm>
          <a:prstGeom prst="rect">
            <a:avLst/>
          </a:prstGeom>
          <a:noFill/>
        </p:spPr>
        <p:txBody>
          <a:bodyPr wrap="none" rtlCol="0">
            <a:spAutoFit/>
          </a:bodyPr>
          <a:lstStyle/>
          <a:p>
            <a:r>
              <a:rPr lang="en-US" altLang="zh-CN" dirty="0" err="1"/>
              <a:t>Burkitt’s</a:t>
            </a:r>
            <a:r>
              <a:rPr lang="en-US" altLang="zh-CN" dirty="0"/>
              <a:t> lymphoma </a:t>
            </a:r>
            <a:r>
              <a:rPr lang="zh-CN" altLang="en-US" dirty="0" smtClean="0"/>
              <a:t>（</a:t>
            </a:r>
            <a:r>
              <a:rPr lang="zh-CN" altLang="en-US" dirty="0"/>
              <a:t>伯基特氏淋巴瘤</a:t>
            </a:r>
            <a:r>
              <a:rPr lang="zh-CN" altLang="en-US" dirty="0" smtClean="0"/>
              <a:t>）</a:t>
            </a:r>
            <a:endParaRPr lang="zh-CN" altLang="en-US" dirty="0"/>
          </a:p>
        </p:txBody>
      </p:sp>
      <p:sp>
        <p:nvSpPr>
          <p:cNvPr id="6" name="TextBox 5"/>
          <p:cNvSpPr txBox="1"/>
          <p:nvPr/>
        </p:nvSpPr>
        <p:spPr>
          <a:xfrm>
            <a:off x="5055028" y="1864856"/>
            <a:ext cx="4932825" cy="461665"/>
          </a:xfrm>
          <a:prstGeom prst="rect">
            <a:avLst/>
          </a:prstGeom>
          <a:noFill/>
        </p:spPr>
        <p:txBody>
          <a:bodyPr wrap="none" rtlCol="0">
            <a:spAutoFit/>
          </a:bodyPr>
          <a:lstStyle/>
          <a:p>
            <a:r>
              <a:rPr lang="en-US" altLang="zh-CN" sz="2400" dirty="0" err="1" smtClean="0"/>
              <a:t>Myc</a:t>
            </a:r>
            <a:r>
              <a:rPr lang="en-US" altLang="zh-CN" sz="2400" dirty="0" smtClean="0"/>
              <a:t> gene translocation and activation</a:t>
            </a:r>
            <a:endParaRPr lang="zh-CN" altLang="en-US" sz="2400" dirty="0"/>
          </a:p>
        </p:txBody>
      </p:sp>
      <p:sp>
        <p:nvSpPr>
          <p:cNvPr id="7" name="TextBox 6"/>
          <p:cNvSpPr txBox="1"/>
          <p:nvPr/>
        </p:nvSpPr>
        <p:spPr>
          <a:xfrm>
            <a:off x="814464" y="3064978"/>
            <a:ext cx="1193147" cy="400110"/>
          </a:xfrm>
          <a:prstGeom prst="rect">
            <a:avLst/>
          </a:prstGeom>
          <a:noFill/>
        </p:spPr>
        <p:txBody>
          <a:bodyPr wrap="none" rtlCol="0">
            <a:spAutoFit/>
          </a:bodyPr>
          <a:lstStyle/>
          <a:p>
            <a:r>
              <a:rPr lang="en-US" altLang="zh-CN" sz="2000" dirty="0" smtClean="0"/>
              <a:t>Example: </a:t>
            </a:r>
            <a:endParaRPr lang="zh-CN" altLang="en-US" sz="2000" dirty="0"/>
          </a:p>
        </p:txBody>
      </p:sp>
      <p:pic>
        <p:nvPicPr>
          <p:cNvPr id="1028" name="Picture 4" descr="https://upload.wikimedia.org/wikipedia/commons/4/4c/Burkitt_lymphoma%2C_touch_prep%2C_Wright_stai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1638" y="3615240"/>
            <a:ext cx="3027109" cy="2270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008746" y="3960884"/>
            <a:ext cx="2101146" cy="1579043"/>
          </a:xfrm>
          <a:prstGeom prst="rect">
            <a:avLst/>
          </a:prstGeom>
        </p:spPr>
      </p:pic>
    </p:spTree>
    <p:extLst>
      <p:ext uri="{BB962C8B-B14F-4D97-AF65-F5344CB8AC3E}">
        <p14:creationId xmlns:p14="http://schemas.microsoft.com/office/powerpoint/2010/main" val="17566492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3880" y="1427388"/>
            <a:ext cx="10277856" cy="2400657"/>
          </a:xfrm>
          <a:prstGeom prst="rect">
            <a:avLst/>
          </a:prstGeom>
        </p:spPr>
        <p:txBody>
          <a:bodyPr wrap="square">
            <a:spAutoFit/>
          </a:bodyPr>
          <a:lstStyle/>
          <a:p>
            <a:pPr>
              <a:lnSpc>
                <a:spcPct val="150000"/>
              </a:lnSpc>
            </a:pPr>
            <a:r>
              <a:rPr lang="en-US" altLang="zh-CN" sz="2000" dirty="0" smtClean="0">
                <a:solidFill>
                  <a:srgbClr val="000000"/>
                </a:solidFill>
                <a:latin typeface="UtopiaStd-Regular"/>
              </a:rPr>
              <a:t>In </a:t>
            </a:r>
            <a:r>
              <a:rPr lang="en-US" altLang="zh-CN" sz="2000" dirty="0">
                <a:solidFill>
                  <a:srgbClr val="000000"/>
                </a:solidFill>
                <a:latin typeface="UtopiaStd-Regular"/>
              </a:rPr>
              <a:t>the disease of </a:t>
            </a:r>
            <a:r>
              <a:rPr lang="en-US" altLang="zh-CN" sz="2000" u="sng" dirty="0" err="1">
                <a:solidFill>
                  <a:srgbClr val="FF0000"/>
                </a:solidFill>
                <a:latin typeface="UtopiaStd-Regular"/>
              </a:rPr>
              <a:t>Burkitt’s</a:t>
            </a:r>
            <a:r>
              <a:rPr lang="en-US" altLang="zh-CN" sz="2000" u="sng" dirty="0">
                <a:solidFill>
                  <a:srgbClr val="FF0000"/>
                </a:solidFill>
                <a:latin typeface="UtopiaStd-Regular"/>
              </a:rPr>
              <a:t> </a:t>
            </a:r>
            <a:r>
              <a:rPr lang="en-US" altLang="zh-CN" sz="2000" u="sng" dirty="0" smtClean="0">
                <a:solidFill>
                  <a:srgbClr val="FF0000"/>
                </a:solidFill>
                <a:latin typeface="UtopiaStd-Regular"/>
              </a:rPr>
              <a:t>lymphoma</a:t>
            </a:r>
            <a:r>
              <a:rPr lang="en-US" altLang="zh-CN" sz="2000" dirty="0" smtClean="0">
                <a:solidFill>
                  <a:srgbClr val="000000"/>
                </a:solidFill>
                <a:latin typeface="UtopiaStd-Regular"/>
              </a:rPr>
              <a:t> (BL</a:t>
            </a:r>
            <a:r>
              <a:rPr lang="en-US" altLang="zh-CN" sz="2000" dirty="0">
                <a:solidFill>
                  <a:srgbClr val="000000"/>
                </a:solidFill>
                <a:latin typeface="UtopiaStd-Regular"/>
              </a:rPr>
              <a:t>), this principle was validated in a most dramatic way. This tumor </a:t>
            </a:r>
            <a:r>
              <a:rPr lang="en-US" altLang="zh-CN" sz="2000" dirty="0" smtClean="0">
                <a:solidFill>
                  <a:srgbClr val="000000"/>
                </a:solidFill>
                <a:latin typeface="UtopiaStd-Regular"/>
              </a:rPr>
              <a:t>occurs with </a:t>
            </a:r>
            <a:r>
              <a:rPr lang="en-US" altLang="zh-CN" sz="2000" dirty="0">
                <a:solidFill>
                  <a:srgbClr val="000000"/>
                </a:solidFill>
                <a:latin typeface="UtopiaStd-Regular"/>
              </a:rPr>
              <a:t>some frequency among</a:t>
            </a:r>
            <a:r>
              <a:rPr lang="en-US" altLang="zh-CN" sz="2000" u="sng" dirty="0">
                <a:solidFill>
                  <a:srgbClr val="000000"/>
                </a:solidFill>
                <a:latin typeface="UtopiaStd-Regular"/>
              </a:rPr>
              <a:t> young children </a:t>
            </a:r>
            <a:r>
              <a:rPr lang="en-US" altLang="zh-CN" sz="2000" dirty="0">
                <a:solidFill>
                  <a:srgbClr val="000000"/>
                </a:solidFill>
                <a:latin typeface="UtopiaStd-Regular"/>
              </a:rPr>
              <a:t>in East and Central Africa (</a:t>
            </a:r>
            <a:r>
              <a:rPr lang="en-US" altLang="zh-CN" sz="2000" dirty="0">
                <a:solidFill>
                  <a:srgbClr val="1271FF"/>
                </a:solidFill>
                <a:latin typeface="UtopiaStd-Semibold"/>
              </a:rPr>
              <a:t>Figure 4.12</a:t>
            </a:r>
            <a:r>
              <a:rPr lang="en-US" altLang="zh-CN" sz="2000" dirty="0" smtClean="0">
                <a:solidFill>
                  <a:srgbClr val="000000"/>
                </a:solidFill>
                <a:latin typeface="UtopiaStd-Regular"/>
              </a:rPr>
              <a:t>). The </a:t>
            </a:r>
            <a:r>
              <a:rPr lang="en-US" altLang="zh-CN" sz="2000" dirty="0">
                <a:solidFill>
                  <a:srgbClr val="000000"/>
                </a:solidFill>
                <a:latin typeface="UtopiaStd-Regular"/>
              </a:rPr>
              <a:t>etiologic agents of this disease include chronic infections both by </a:t>
            </a:r>
            <a:r>
              <a:rPr lang="en-US" altLang="zh-CN" sz="2000" dirty="0" smtClean="0">
                <a:solidFill>
                  <a:srgbClr val="FF0000"/>
                </a:solidFill>
                <a:latin typeface="UtopiaStd-Regular"/>
              </a:rPr>
              <a:t>Epstein–Barr virus </a:t>
            </a:r>
            <a:r>
              <a:rPr lang="en-US" altLang="zh-CN" sz="2000" dirty="0">
                <a:solidFill>
                  <a:srgbClr val="000000"/>
                </a:solidFill>
                <a:latin typeface="UtopiaStd-Regular"/>
              </a:rPr>
              <a:t>(EBV, a distant relative of human </a:t>
            </a:r>
            <a:r>
              <a:rPr lang="en-US" altLang="zh-CN" sz="2000" dirty="0" smtClean="0">
                <a:solidFill>
                  <a:srgbClr val="000000"/>
                </a:solidFill>
                <a:latin typeface="UtopiaStd-Regular"/>
              </a:rPr>
              <a:t>herpes viruses</a:t>
            </a:r>
            <a:r>
              <a:rPr lang="zh-CN" altLang="en-US" sz="2000" dirty="0" smtClean="0">
                <a:solidFill>
                  <a:srgbClr val="000000"/>
                </a:solidFill>
                <a:latin typeface="UtopiaStd-Regular"/>
              </a:rPr>
              <a:t>（</a:t>
            </a:r>
            <a:r>
              <a:rPr lang="zh-CN" altLang="en-US" sz="2000" dirty="0"/>
              <a:t>疱疹病</a:t>
            </a:r>
            <a:r>
              <a:rPr lang="zh-CN" altLang="en-US" sz="2000" dirty="0" smtClean="0"/>
              <a:t>毒</a:t>
            </a:r>
            <a:r>
              <a:rPr lang="zh-CN" altLang="en-US" sz="2000" dirty="0" smtClean="0">
                <a:solidFill>
                  <a:srgbClr val="000000"/>
                </a:solidFill>
                <a:latin typeface="UtopiaStd-Regular"/>
              </a:rPr>
              <a:t>）</a:t>
            </a:r>
            <a:r>
              <a:rPr lang="en-US" altLang="zh-CN" sz="2000" dirty="0" smtClean="0">
                <a:solidFill>
                  <a:srgbClr val="000000"/>
                </a:solidFill>
                <a:latin typeface="UtopiaStd-Regular"/>
              </a:rPr>
              <a:t>; </a:t>
            </a:r>
            <a:r>
              <a:rPr lang="en-US" altLang="zh-CN" sz="2000" dirty="0">
                <a:solidFill>
                  <a:srgbClr val="000000"/>
                </a:solidFill>
                <a:latin typeface="UtopiaStd-Regular"/>
              </a:rPr>
              <a:t>Section 3.4) and by </a:t>
            </a:r>
            <a:r>
              <a:rPr lang="en-US" altLang="zh-CN" sz="2000" dirty="0" smtClean="0">
                <a:solidFill>
                  <a:srgbClr val="FF0000"/>
                </a:solidFill>
                <a:latin typeface="UtopiaStd-Regular"/>
              </a:rPr>
              <a:t>malarial parasites</a:t>
            </a:r>
            <a:r>
              <a:rPr lang="en-US" altLang="zh-CN" sz="2000" dirty="0">
                <a:solidFill>
                  <a:srgbClr val="000000"/>
                </a:solidFill>
                <a:latin typeface="UtopiaStd-Regular"/>
              </a:rPr>
              <a:t>.</a:t>
            </a:r>
            <a:endParaRPr lang="zh-CN" altLang="en-US" sz="2000" dirty="0"/>
          </a:p>
        </p:txBody>
      </p:sp>
      <p:sp>
        <p:nvSpPr>
          <p:cNvPr id="5" name="Rectangle 4"/>
          <p:cNvSpPr/>
          <p:nvPr/>
        </p:nvSpPr>
        <p:spPr>
          <a:xfrm>
            <a:off x="3921232" y="520798"/>
            <a:ext cx="3949094" cy="646331"/>
          </a:xfrm>
          <a:prstGeom prst="rect">
            <a:avLst/>
          </a:prstGeom>
        </p:spPr>
        <p:txBody>
          <a:bodyPr wrap="none">
            <a:spAutoFit/>
          </a:bodyPr>
          <a:lstStyle/>
          <a:p>
            <a:r>
              <a:rPr lang="en-US" altLang="zh-CN" sz="3600" dirty="0" err="1"/>
              <a:t>Burkitt’s</a:t>
            </a:r>
            <a:r>
              <a:rPr lang="en-US" altLang="zh-CN" sz="3600" dirty="0"/>
              <a:t> lymphoma </a:t>
            </a:r>
            <a:endParaRPr lang="zh-CN" altLang="en-US" sz="3600" dirty="0"/>
          </a:p>
        </p:txBody>
      </p:sp>
      <p:sp>
        <p:nvSpPr>
          <p:cNvPr id="6" name="Rectangle 5"/>
          <p:cNvSpPr/>
          <p:nvPr/>
        </p:nvSpPr>
        <p:spPr>
          <a:xfrm>
            <a:off x="903880" y="4768335"/>
            <a:ext cx="5378933" cy="1477328"/>
          </a:xfrm>
          <a:prstGeom prst="rect">
            <a:avLst/>
          </a:prstGeom>
        </p:spPr>
        <p:txBody>
          <a:bodyPr wrap="square">
            <a:spAutoFit/>
          </a:bodyPr>
          <a:lstStyle/>
          <a:p>
            <a:pPr>
              <a:lnSpc>
                <a:spcPct val="150000"/>
              </a:lnSpc>
            </a:pPr>
            <a:r>
              <a:rPr lang="en-US" altLang="zh-CN" sz="2000" dirty="0"/>
              <a:t>All types of </a:t>
            </a:r>
            <a:r>
              <a:rPr lang="en-US" altLang="zh-CN" sz="2000" dirty="0" err="1" smtClean="0"/>
              <a:t>Burkitt’s</a:t>
            </a:r>
            <a:r>
              <a:rPr lang="en-US" altLang="zh-CN" sz="2000" dirty="0" smtClean="0"/>
              <a:t> </a:t>
            </a:r>
            <a:r>
              <a:rPr lang="en-US" altLang="zh-CN" sz="2000" dirty="0"/>
              <a:t>lymphoma are characterized by dysregulation of the </a:t>
            </a:r>
            <a:r>
              <a:rPr lang="en-US" altLang="zh-CN" sz="2000" i="1" dirty="0"/>
              <a:t>c-</a:t>
            </a:r>
            <a:r>
              <a:rPr lang="en-US" altLang="zh-CN" sz="2000" i="1" dirty="0" err="1"/>
              <a:t>myc</a:t>
            </a:r>
            <a:r>
              <a:rPr lang="en-US" altLang="zh-CN" sz="2000" dirty="0"/>
              <a:t> gene by one of three chromosomal translocations.</a:t>
            </a:r>
            <a:endParaRPr lang="zh-CN" altLang="en-US" sz="2000" dirty="0"/>
          </a:p>
        </p:txBody>
      </p:sp>
    </p:spTree>
    <p:extLst>
      <p:ext uri="{BB962C8B-B14F-4D97-AF65-F5344CB8AC3E}">
        <p14:creationId xmlns:p14="http://schemas.microsoft.com/office/powerpoint/2010/main" val="1043056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04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231" y="2118053"/>
            <a:ext cx="5996577" cy="320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23872" y="371779"/>
            <a:ext cx="8336280" cy="461665"/>
          </a:xfrm>
          <a:prstGeom prst="rect">
            <a:avLst/>
          </a:prstGeom>
        </p:spPr>
        <p:txBody>
          <a:bodyPr wrap="square">
            <a:spAutoFit/>
          </a:bodyPr>
          <a:lstStyle/>
          <a:p>
            <a:r>
              <a:rPr lang="en-US" altLang="zh-CN" sz="2400" b="1" dirty="0">
                <a:solidFill>
                  <a:srgbClr val="1271FF"/>
                </a:solidFill>
                <a:latin typeface="FrutigerLTStd-Bold"/>
              </a:rPr>
              <a:t>Figure 4.12 </a:t>
            </a:r>
            <a:r>
              <a:rPr lang="en-US" altLang="zh-CN" sz="2400" b="1" dirty="0" err="1">
                <a:solidFill>
                  <a:srgbClr val="000000"/>
                </a:solidFill>
                <a:latin typeface="FrutigerLTStd-Bold"/>
              </a:rPr>
              <a:t>Burkitt’s</a:t>
            </a:r>
            <a:r>
              <a:rPr lang="en-US" altLang="zh-CN" sz="2400" b="1" dirty="0">
                <a:solidFill>
                  <a:srgbClr val="000000"/>
                </a:solidFill>
                <a:latin typeface="FrutigerLTStd-Bold"/>
              </a:rPr>
              <a:t> </a:t>
            </a:r>
            <a:r>
              <a:rPr lang="en-US" altLang="zh-CN" sz="2400" b="1" dirty="0" smtClean="0">
                <a:solidFill>
                  <a:srgbClr val="000000"/>
                </a:solidFill>
                <a:latin typeface="FrutigerLTStd-Bold"/>
              </a:rPr>
              <a:t>lymphoma incidence </a:t>
            </a:r>
            <a:r>
              <a:rPr lang="en-US" altLang="zh-CN" sz="2400" b="1" dirty="0">
                <a:solidFill>
                  <a:srgbClr val="000000"/>
                </a:solidFill>
                <a:latin typeface="FrutigerLTStd-Bold"/>
              </a:rPr>
              <a:t>in Africa</a:t>
            </a:r>
            <a:endParaRPr lang="zh-CN" altLang="en-US" sz="2400" dirty="0"/>
          </a:p>
        </p:txBody>
      </p:sp>
      <p:sp>
        <p:nvSpPr>
          <p:cNvPr id="3" name="Rectangle 2"/>
          <p:cNvSpPr/>
          <p:nvPr/>
        </p:nvSpPr>
        <p:spPr>
          <a:xfrm>
            <a:off x="6629400" y="1319611"/>
            <a:ext cx="5050536" cy="4801314"/>
          </a:xfrm>
          <a:prstGeom prst="rect">
            <a:avLst/>
          </a:prstGeom>
        </p:spPr>
        <p:txBody>
          <a:bodyPr wrap="square">
            <a:spAutoFit/>
          </a:bodyPr>
          <a:lstStyle/>
          <a:p>
            <a:r>
              <a:rPr lang="en-US" altLang="zh-CN" dirty="0">
                <a:latin typeface="FrutigerLTStd-Light"/>
              </a:rPr>
              <a:t>(A) The </a:t>
            </a:r>
            <a:r>
              <a:rPr lang="en-US" altLang="zh-CN" dirty="0" smtClean="0">
                <a:latin typeface="FrutigerLTStd-Light"/>
              </a:rPr>
              <a:t>geographic distribution </a:t>
            </a:r>
            <a:r>
              <a:rPr lang="en-US" altLang="zh-CN" dirty="0">
                <a:latin typeface="FrutigerLTStd-Light"/>
              </a:rPr>
              <a:t>in Africa of the </a:t>
            </a:r>
            <a:r>
              <a:rPr lang="en-US" altLang="zh-CN" i="1" dirty="0" smtClean="0">
                <a:latin typeface="FrutigerLTStd-LightItalic"/>
              </a:rPr>
              <a:t>Anopheles </a:t>
            </a:r>
            <a:r>
              <a:rPr lang="en-US" altLang="zh-CN" i="1" dirty="0" err="1" smtClean="0">
                <a:latin typeface="FrutigerLTStd-LightItalic"/>
              </a:rPr>
              <a:t>gambiae</a:t>
            </a:r>
            <a:r>
              <a:rPr lang="en-US" altLang="zh-CN" i="1" dirty="0" smtClean="0">
                <a:latin typeface="FrutigerLTStd-LightItalic"/>
              </a:rPr>
              <a:t> </a:t>
            </a:r>
            <a:r>
              <a:rPr lang="en-US" altLang="zh-CN" dirty="0">
                <a:latin typeface="FrutigerLTStd-Light"/>
              </a:rPr>
              <a:t>mosquito, a known </a:t>
            </a:r>
            <a:r>
              <a:rPr lang="en-US" altLang="zh-CN" dirty="0" smtClean="0">
                <a:latin typeface="FrutigerLTStd-Light"/>
              </a:rPr>
              <a:t>vector in </a:t>
            </a:r>
            <a:r>
              <a:rPr lang="en-US" altLang="zh-CN" dirty="0">
                <a:latin typeface="FrutigerLTStd-Light"/>
              </a:rPr>
              <a:t>the transmission of malaria. (B) </a:t>
            </a:r>
            <a:r>
              <a:rPr lang="en-US" altLang="zh-CN" dirty="0" smtClean="0">
                <a:latin typeface="FrutigerLTStd-Light"/>
              </a:rPr>
              <a:t>The geographic </a:t>
            </a:r>
            <a:r>
              <a:rPr lang="en-US" altLang="zh-CN" dirty="0">
                <a:latin typeface="FrutigerLTStd-Light"/>
              </a:rPr>
              <a:t>distribution of </a:t>
            </a:r>
            <a:r>
              <a:rPr lang="en-US" altLang="zh-CN" dirty="0" smtClean="0">
                <a:latin typeface="FrutigerLTStd-Light"/>
              </a:rPr>
              <a:t>childhood </a:t>
            </a:r>
            <a:r>
              <a:rPr lang="en-US" altLang="zh-CN" dirty="0" err="1" smtClean="0">
                <a:latin typeface="FrutigerLTStd-Light"/>
              </a:rPr>
              <a:t>Burkitt’s</a:t>
            </a:r>
            <a:r>
              <a:rPr lang="en-US" altLang="zh-CN" dirty="0" smtClean="0">
                <a:latin typeface="FrutigerLTStd-Light"/>
              </a:rPr>
              <a:t> </a:t>
            </a:r>
            <a:r>
              <a:rPr lang="en-US" altLang="zh-CN" dirty="0">
                <a:latin typeface="FrutigerLTStd-Light"/>
              </a:rPr>
              <a:t>lymphoma (BL</a:t>
            </a:r>
            <a:r>
              <a:rPr lang="en-US" altLang="zh-CN" dirty="0" smtClean="0">
                <a:latin typeface="FrutigerLTStd-Light"/>
              </a:rPr>
              <a:t>). The rough </a:t>
            </a:r>
            <a:r>
              <a:rPr lang="en-US" altLang="zh-CN" dirty="0">
                <a:latin typeface="FrutigerLTStd-Light"/>
              </a:rPr>
              <a:t>congruence of these </a:t>
            </a:r>
            <a:r>
              <a:rPr lang="en-US" altLang="zh-CN" dirty="0" smtClean="0">
                <a:latin typeface="FrutigerLTStd-Light"/>
              </a:rPr>
              <a:t>two distribution </a:t>
            </a:r>
            <a:r>
              <a:rPr lang="en-US" altLang="zh-CN" dirty="0">
                <a:latin typeface="FrutigerLTStd-Light"/>
              </a:rPr>
              <a:t>maps suggested that </a:t>
            </a:r>
            <a:r>
              <a:rPr lang="en-US" altLang="zh-CN" u="sng" dirty="0" smtClean="0">
                <a:solidFill>
                  <a:srgbClr val="FF0000"/>
                </a:solidFill>
                <a:latin typeface="FrutigerLTStd-Light"/>
              </a:rPr>
              <a:t>malarial infection </a:t>
            </a:r>
            <a:r>
              <a:rPr lang="en-US" altLang="zh-CN" u="sng" dirty="0">
                <a:solidFill>
                  <a:srgbClr val="FF0000"/>
                </a:solidFill>
                <a:latin typeface="FrutigerLTStd-Light"/>
              </a:rPr>
              <a:t>was likely an etiologic factor </a:t>
            </a:r>
            <a:r>
              <a:rPr lang="en-US" altLang="zh-CN" u="sng" dirty="0" smtClean="0">
                <a:solidFill>
                  <a:srgbClr val="FF0000"/>
                </a:solidFill>
                <a:latin typeface="FrutigerLTStd-Light"/>
              </a:rPr>
              <a:t>in this </a:t>
            </a:r>
            <a:r>
              <a:rPr lang="en-US" altLang="zh-CN" u="sng" dirty="0">
                <a:solidFill>
                  <a:srgbClr val="FF0000"/>
                </a:solidFill>
                <a:latin typeface="FrutigerLTStd-Light"/>
              </a:rPr>
              <a:t>disease. </a:t>
            </a:r>
            <a:r>
              <a:rPr lang="en-US" altLang="zh-CN" dirty="0">
                <a:latin typeface="FrutigerLTStd-Light"/>
              </a:rPr>
              <a:t>In addition, the </a:t>
            </a:r>
            <a:r>
              <a:rPr lang="en-US" altLang="zh-CN" dirty="0" smtClean="0">
                <a:latin typeface="FrutigerLTStd-Light"/>
              </a:rPr>
              <a:t>invariable presence </a:t>
            </a:r>
            <a:r>
              <a:rPr lang="en-US" altLang="zh-CN" dirty="0">
                <a:latin typeface="FrutigerLTStd-Light"/>
              </a:rPr>
              <a:t>of the </a:t>
            </a:r>
            <a:r>
              <a:rPr lang="en-US" altLang="zh-CN" u="sng" dirty="0">
                <a:solidFill>
                  <a:srgbClr val="FF0000"/>
                </a:solidFill>
                <a:latin typeface="FrutigerLTStd-Light"/>
              </a:rPr>
              <a:t>Epstein–Barr virus (</a:t>
            </a:r>
            <a:r>
              <a:rPr lang="en-US" altLang="zh-CN" u="sng" dirty="0" smtClean="0">
                <a:solidFill>
                  <a:srgbClr val="FF0000"/>
                </a:solidFill>
                <a:latin typeface="FrutigerLTStd-Light"/>
              </a:rPr>
              <a:t>EBV) </a:t>
            </a:r>
            <a:r>
              <a:rPr lang="en-US" altLang="zh-CN" dirty="0" smtClean="0">
                <a:latin typeface="FrutigerLTStd-Light"/>
              </a:rPr>
              <a:t>genome </a:t>
            </a:r>
            <a:r>
              <a:rPr lang="en-US" altLang="zh-CN" dirty="0">
                <a:latin typeface="FrutigerLTStd-Light"/>
              </a:rPr>
              <a:t>in the BL tumor cells </a:t>
            </a:r>
            <a:r>
              <a:rPr lang="en-US" altLang="zh-CN" dirty="0" smtClean="0">
                <a:latin typeface="FrutigerLTStd-Light"/>
              </a:rPr>
              <a:t>indicates </a:t>
            </a:r>
            <a:r>
              <a:rPr lang="en-US" altLang="zh-CN" u="sng" dirty="0" smtClean="0">
                <a:solidFill>
                  <a:srgbClr val="FF0000"/>
                </a:solidFill>
                <a:latin typeface="FrutigerLTStd-Light"/>
              </a:rPr>
              <a:t>a </a:t>
            </a:r>
            <a:r>
              <a:rPr lang="en-US" altLang="zh-CN" u="sng" dirty="0">
                <a:solidFill>
                  <a:srgbClr val="FF0000"/>
                </a:solidFill>
                <a:latin typeface="FrutigerLTStd-Light"/>
              </a:rPr>
              <a:t>second etiologic factor. </a:t>
            </a:r>
            <a:r>
              <a:rPr lang="en-US" altLang="zh-CN" dirty="0">
                <a:latin typeface="FrutigerLTStd-Light"/>
              </a:rPr>
              <a:t>As the </a:t>
            </a:r>
            <a:r>
              <a:rPr lang="en-US" altLang="zh-CN" dirty="0" smtClean="0">
                <a:latin typeface="FrutigerLTStd-Light"/>
              </a:rPr>
              <a:t>tumor cells </a:t>
            </a:r>
            <a:r>
              <a:rPr lang="en-US" altLang="zh-CN" dirty="0">
                <a:latin typeface="FrutigerLTStd-Light"/>
              </a:rPr>
              <a:t>evolve, a chromosomal </a:t>
            </a:r>
            <a:r>
              <a:rPr lang="en-US" altLang="zh-CN" dirty="0" smtClean="0">
                <a:latin typeface="FrutigerLTStd-Light"/>
              </a:rPr>
              <a:t>translocation involving </a:t>
            </a:r>
            <a:r>
              <a:rPr lang="en-US" altLang="zh-CN" dirty="0">
                <a:latin typeface="FrutigerLTStd-Light"/>
              </a:rPr>
              <a:t>the c-</a:t>
            </a:r>
            <a:r>
              <a:rPr lang="en-US" altLang="zh-CN" i="1" dirty="0" err="1">
                <a:latin typeface="FrutigerLTStd-LightItalic"/>
              </a:rPr>
              <a:t>myc</a:t>
            </a:r>
            <a:r>
              <a:rPr lang="en-US" altLang="zh-CN" i="1" dirty="0">
                <a:latin typeface="FrutigerLTStd-LightItalic"/>
              </a:rPr>
              <a:t> </a:t>
            </a:r>
            <a:r>
              <a:rPr lang="en-US" altLang="zh-CN" dirty="0">
                <a:latin typeface="FrutigerLTStd-Light"/>
              </a:rPr>
              <a:t>gene develops, </a:t>
            </a:r>
            <a:r>
              <a:rPr lang="en-US" altLang="zh-CN" dirty="0" smtClean="0">
                <a:latin typeface="FrutigerLTStd-Light"/>
              </a:rPr>
              <a:t>which contributes </a:t>
            </a:r>
            <a:r>
              <a:rPr lang="en-US" altLang="zh-CN" dirty="0">
                <a:latin typeface="FrutigerLTStd-Light"/>
              </a:rPr>
              <a:t>to the neoplastic </a:t>
            </a:r>
            <a:r>
              <a:rPr lang="en-US" altLang="zh-CN" dirty="0" smtClean="0">
                <a:latin typeface="FrutigerLTStd-Light"/>
              </a:rPr>
              <a:t>proliferation of </a:t>
            </a:r>
            <a:r>
              <a:rPr lang="en-US" altLang="zh-CN" dirty="0">
                <a:latin typeface="FrutigerLTStd-Light"/>
              </a:rPr>
              <a:t>the EBV-infected B lymphocytes.</a:t>
            </a:r>
            <a:endParaRPr lang="zh-CN" altLang="en-US" dirty="0"/>
          </a:p>
        </p:txBody>
      </p:sp>
    </p:spTree>
    <p:extLst>
      <p:ext uri="{BB962C8B-B14F-4D97-AF65-F5344CB8AC3E}">
        <p14:creationId xmlns:p14="http://schemas.microsoft.com/office/powerpoint/2010/main" val="35948846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figure_04_13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2" y="1682496"/>
            <a:ext cx="5405076" cy="3756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37138" y="280339"/>
            <a:ext cx="6397752" cy="830997"/>
          </a:xfrm>
          <a:prstGeom prst="rect">
            <a:avLst/>
          </a:prstGeom>
        </p:spPr>
        <p:txBody>
          <a:bodyPr wrap="square">
            <a:spAutoFit/>
          </a:bodyPr>
          <a:lstStyle/>
          <a:p>
            <a:pPr algn="ctr"/>
            <a:r>
              <a:rPr lang="en-US" altLang="zh-CN" sz="2400" b="1" dirty="0">
                <a:solidFill>
                  <a:srgbClr val="1271FF"/>
                </a:solidFill>
                <a:latin typeface="FrutigerLTStd-Bold"/>
              </a:rPr>
              <a:t>Figure 4.13 </a:t>
            </a:r>
            <a:r>
              <a:rPr lang="en-US" altLang="zh-CN" sz="2400" b="1" dirty="0" smtClean="0">
                <a:solidFill>
                  <a:srgbClr val="000000"/>
                </a:solidFill>
                <a:latin typeface="FrutigerLTStd-Bold"/>
              </a:rPr>
              <a:t>Chromosomal translocations </a:t>
            </a:r>
            <a:r>
              <a:rPr lang="en-US" altLang="zh-CN" sz="2400" b="1" dirty="0">
                <a:solidFill>
                  <a:srgbClr val="000000"/>
                </a:solidFill>
                <a:latin typeface="FrutigerLTStd-Bold"/>
              </a:rPr>
              <a:t>in </a:t>
            </a:r>
            <a:r>
              <a:rPr lang="en-US" altLang="zh-CN" sz="2400" b="1" dirty="0" err="1" smtClean="0">
                <a:solidFill>
                  <a:srgbClr val="000000"/>
                </a:solidFill>
                <a:latin typeface="FrutigerLTStd-Bold"/>
              </a:rPr>
              <a:t>Burkitt’s</a:t>
            </a:r>
            <a:r>
              <a:rPr lang="en-US" altLang="zh-CN" sz="2400" b="1" dirty="0" smtClean="0">
                <a:solidFill>
                  <a:srgbClr val="000000"/>
                </a:solidFill>
                <a:latin typeface="FrutigerLTStd-Bold"/>
              </a:rPr>
              <a:t> </a:t>
            </a:r>
            <a:r>
              <a:rPr lang="en-US" altLang="zh-CN" sz="2400" b="1" dirty="0">
                <a:solidFill>
                  <a:srgbClr val="000000"/>
                </a:solidFill>
                <a:latin typeface="FrutigerLTStd-Bold"/>
              </a:rPr>
              <a:t>lymphomas</a:t>
            </a:r>
            <a:endParaRPr lang="zh-CN" altLang="en-US" sz="2400" dirty="0"/>
          </a:p>
        </p:txBody>
      </p:sp>
      <p:sp>
        <p:nvSpPr>
          <p:cNvPr id="2" name="Rectangle 1"/>
          <p:cNvSpPr/>
          <p:nvPr/>
        </p:nvSpPr>
        <p:spPr>
          <a:xfrm>
            <a:off x="6114288" y="1673352"/>
            <a:ext cx="5534810" cy="3477875"/>
          </a:xfrm>
          <a:prstGeom prst="rect">
            <a:avLst/>
          </a:prstGeom>
        </p:spPr>
        <p:txBody>
          <a:bodyPr wrap="square">
            <a:spAutoFit/>
          </a:bodyPr>
          <a:lstStyle/>
          <a:p>
            <a:r>
              <a:rPr lang="en-US" altLang="zh-CN" sz="2000" dirty="0">
                <a:latin typeface="FrutigerLTStd-Light"/>
              </a:rPr>
              <a:t>(A) In the genomes of </a:t>
            </a:r>
            <a:r>
              <a:rPr lang="en-US" altLang="zh-CN" sz="2000" dirty="0" err="1" smtClean="0">
                <a:latin typeface="FrutigerLTStd-Light"/>
              </a:rPr>
              <a:t>Burkitt’s</a:t>
            </a:r>
            <a:r>
              <a:rPr lang="en-US" altLang="zh-CN" sz="2000" dirty="0" smtClean="0">
                <a:latin typeface="FrutigerLTStd-Light"/>
              </a:rPr>
              <a:t> lymphoma </a:t>
            </a:r>
            <a:r>
              <a:rPr lang="en-US" altLang="zh-CN" sz="2000" dirty="0">
                <a:latin typeface="FrutigerLTStd-Light"/>
              </a:rPr>
              <a:t>(BL) cells, the </a:t>
            </a:r>
            <a:r>
              <a:rPr lang="en-US" altLang="zh-CN" sz="2000" dirty="0" smtClean="0">
                <a:latin typeface="FrutigerLTStd-Light"/>
              </a:rPr>
              <a:t>expression of </a:t>
            </a:r>
            <a:r>
              <a:rPr lang="en-US" altLang="zh-CN" sz="2000" dirty="0">
                <a:latin typeface="FrutigerLTStd-Light"/>
              </a:rPr>
              <a:t>the c-</a:t>
            </a:r>
            <a:r>
              <a:rPr lang="en-US" altLang="zh-CN" sz="2000" i="1" dirty="0" err="1">
                <a:latin typeface="FrutigerLTStd-LightItalic"/>
              </a:rPr>
              <a:t>myc</a:t>
            </a:r>
            <a:r>
              <a:rPr lang="en-US" altLang="zh-CN" sz="2000" i="1" dirty="0">
                <a:latin typeface="FrutigerLTStd-LightItalic"/>
              </a:rPr>
              <a:t> </a:t>
            </a:r>
            <a:r>
              <a:rPr lang="en-US" altLang="zh-CN" sz="2000" dirty="0">
                <a:latin typeface="FrutigerLTStd-Light"/>
              </a:rPr>
              <a:t>gene is placed </a:t>
            </a:r>
            <a:r>
              <a:rPr lang="en-US" altLang="zh-CN" sz="2000" dirty="0" smtClean="0">
                <a:latin typeface="FrutigerLTStd-Light"/>
              </a:rPr>
              <a:t>under control </a:t>
            </a:r>
            <a:r>
              <a:rPr lang="en-US" altLang="zh-CN" sz="2000" dirty="0">
                <a:latin typeface="FrutigerLTStd-Light"/>
              </a:rPr>
              <a:t>of the </a:t>
            </a:r>
            <a:r>
              <a:rPr lang="en-US" altLang="zh-CN" sz="2000" dirty="0" smtClean="0">
                <a:latin typeface="FrutigerLTStd-Light"/>
              </a:rPr>
              <a:t>transcription-controlling enhancer </a:t>
            </a:r>
            <a:r>
              <a:rPr lang="en-US" altLang="zh-CN" sz="2000" dirty="0">
                <a:latin typeface="FrutigerLTStd-Light"/>
              </a:rPr>
              <a:t>sequences </a:t>
            </a:r>
            <a:r>
              <a:rPr lang="en-US" altLang="zh-CN" sz="2000" dirty="0" smtClean="0">
                <a:latin typeface="FrutigerLTStd-Light"/>
              </a:rPr>
              <a:t>of </a:t>
            </a:r>
            <a:r>
              <a:rPr lang="en-US" altLang="zh-CN" sz="2000" dirty="0">
                <a:latin typeface="FrutigerLTStd-Light"/>
              </a:rPr>
              <a:t>an immunoglobulin gene as a </a:t>
            </a:r>
            <a:r>
              <a:rPr lang="en-US" altLang="zh-CN" sz="2000" dirty="0" smtClean="0">
                <a:latin typeface="FrutigerLTStd-Light"/>
              </a:rPr>
              <a:t>direct consequence </a:t>
            </a:r>
            <a:r>
              <a:rPr lang="en-US" altLang="zh-CN" sz="2000" dirty="0">
                <a:latin typeface="FrutigerLTStd-Light"/>
              </a:rPr>
              <a:t>of reciprocal </a:t>
            </a:r>
            <a:r>
              <a:rPr lang="en-US" altLang="zh-CN" sz="2000" dirty="0" smtClean="0">
                <a:latin typeface="FrutigerLTStd-Light"/>
              </a:rPr>
              <a:t>chromosomal translocations</a:t>
            </a:r>
            <a:r>
              <a:rPr lang="en-US" altLang="zh-CN" sz="2000" dirty="0">
                <a:latin typeface="FrutigerLTStd-Light"/>
              </a:rPr>
              <a:t>. </a:t>
            </a:r>
            <a:r>
              <a:rPr lang="en-US" altLang="zh-CN" sz="2000" u="sng" dirty="0">
                <a:solidFill>
                  <a:srgbClr val="FF0000"/>
                </a:solidFill>
                <a:latin typeface="FrutigerLTStd-Light"/>
              </a:rPr>
              <a:t>These </a:t>
            </a:r>
            <a:r>
              <a:rPr lang="en-US" altLang="zh-CN" sz="2000" u="sng" dirty="0" smtClean="0">
                <a:solidFill>
                  <a:srgbClr val="FF0000"/>
                </a:solidFill>
                <a:latin typeface="FrutigerLTStd-Light"/>
              </a:rPr>
              <a:t>translocations juxtapose </a:t>
            </a:r>
            <a:r>
              <a:rPr lang="en-US" altLang="zh-CN" sz="2000" u="sng" dirty="0">
                <a:solidFill>
                  <a:srgbClr val="FF0000"/>
                </a:solidFill>
                <a:latin typeface="FrutigerLTStd-Light"/>
              </a:rPr>
              <a:t>immunoglobulin </a:t>
            </a:r>
            <a:r>
              <a:rPr lang="en-US" altLang="zh-CN" sz="2000" u="sng" dirty="0" smtClean="0">
                <a:solidFill>
                  <a:srgbClr val="FF0000"/>
                </a:solidFill>
                <a:latin typeface="FrutigerLTStd-Light"/>
              </a:rPr>
              <a:t>genes on </a:t>
            </a:r>
            <a:r>
              <a:rPr lang="en-US" altLang="zh-CN" sz="2000" u="sng" dirty="0">
                <a:solidFill>
                  <a:srgbClr val="FF0000"/>
                </a:solidFill>
                <a:latin typeface="FrutigerLTStd-Light"/>
              </a:rPr>
              <a:t>Chromosomes 2, 14, or 22 </a:t>
            </a:r>
            <a:r>
              <a:rPr lang="en-US" altLang="zh-CN" sz="2000" u="sng" dirty="0" smtClean="0">
                <a:solidFill>
                  <a:srgbClr val="FF0000"/>
                </a:solidFill>
                <a:latin typeface="FrutigerLTStd-Light"/>
              </a:rPr>
              <a:t>with the </a:t>
            </a:r>
            <a:r>
              <a:rPr lang="en-US" altLang="zh-CN" sz="2000" i="1" u="sng" dirty="0" err="1">
                <a:solidFill>
                  <a:srgbClr val="FF0000"/>
                </a:solidFill>
                <a:latin typeface="FrutigerLTStd-LightItalic"/>
              </a:rPr>
              <a:t>myc</a:t>
            </a:r>
            <a:r>
              <a:rPr lang="en-US" altLang="zh-CN" sz="2000" i="1" u="sng" dirty="0">
                <a:solidFill>
                  <a:srgbClr val="FF0000"/>
                </a:solidFill>
                <a:latin typeface="FrutigerLTStd-LightItalic"/>
              </a:rPr>
              <a:t> </a:t>
            </a:r>
            <a:r>
              <a:rPr lang="en-US" altLang="zh-CN" sz="2000" u="sng" dirty="0">
                <a:solidFill>
                  <a:srgbClr val="FF0000"/>
                </a:solidFill>
                <a:latin typeface="FrutigerLTStd-Light"/>
              </a:rPr>
              <a:t>gene on Chromosome 8</a:t>
            </a:r>
            <a:r>
              <a:rPr lang="en-US" altLang="zh-CN" sz="2000" u="sng" dirty="0" smtClean="0">
                <a:solidFill>
                  <a:srgbClr val="FF0000"/>
                </a:solidFill>
                <a:latin typeface="FrutigerLTStd-Light"/>
              </a:rPr>
              <a:t>.</a:t>
            </a:r>
            <a:r>
              <a:rPr lang="en-US" altLang="zh-CN" sz="2000" dirty="0" smtClean="0">
                <a:latin typeface="FrutigerLTStd-Light"/>
              </a:rPr>
              <a:t> The </a:t>
            </a:r>
            <a:r>
              <a:rPr lang="en-US" altLang="zh-CN" sz="2000" dirty="0">
                <a:latin typeface="FrutigerLTStd-Light"/>
              </a:rPr>
              <a:t>most common translocation, t(8;14</a:t>
            </a:r>
            <a:r>
              <a:rPr lang="en-US" altLang="zh-CN" sz="2000" dirty="0" smtClean="0">
                <a:latin typeface="FrutigerLTStd-Light"/>
              </a:rPr>
              <a:t>), is </a:t>
            </a:r>
            <a:r>
              <a:rPr lang="en-US" altLang="zh-CN" sz="2000" dirty="0">
                <a:latin typeface="FrutigerLTStd-Light"/>
              </a:rPr>
              <a:t>shown here.</a:t>
            </a:r>
            <a:endParaRPr lang="zh-CN" altLang="en-US" sz="2000" dirty="0"/>
          </a:p>
        </p:txBody>
      </p:sp>
      <p:sp>
        <p:nvSpPr>
          <p:cNvPr id="5" name="Rectangle 4"/>
          <p:cNvSpPr/>
          <p:nvPr/>
        </p:nvSpPr>
        <p:spPr>
          <a:xfrm>
            <a:off x="1129270" y="5849883"/>
            <a:ext cx="9430575" cy="707886"/>
          </a:xfrm>
          <a:prstGeom prst="rect">
            <a:avLst/>
          </a:prstGeom>
        </p:spPr>
        <p:txBody>
          <a:bodyPr wrap="square">
            <a:spAutoFit/>
          </a:bodyPr>
          <a:lstStyle/>
          <a:p>
            <a:r>
              <a:rPr lang="en-US" altLang="zh-CN" sz="2000" b="1" u="sng" dirty="0"/>
              <a:t>All types of </a:t>
            </a:r>
            <a:r>
              <a:rPr lang="en-US" altLang="zh-CN" sz="2000" b="1" u="sng" dirty="0" err="1" smtClean="0"/>
              <a:t>Burkitt’s</a:t>
            </a:r>
            <a:r>
              <a:rPr lang="en-US" altLang="zh-CN" sz="2000" b="1" u="sng" dirty="0" smtClean="0"/>
              <a:t> </a:t>
            </a:r>
            <a:r>
              <a:rPr lang="en-US" altLang="zh-CN" sz="2000" b="1" u="sng" dirty="0"/>
              <a:t>lymphoma are characterized by dysregulation of the </a:t>
            </a:r>
            <a:r>
              <a:rPr lang="en-US" altLang="zh-CN" sz="2000" b="1" i="1" u="sng" dirty="0"/>
              <a:t>c-</a:t>
            </a:r>
            <a:r>
              <a:rPr lang="en-US" altLang="zh-CN" sz="2000" b="1" i="1" u="sng" dirty="0" err="1"/>
              <a:t>myc</a:t>
            </a:r>
            <a:r>
              <a:rPr lang="en-US" altLang="zh-CN" sz="2000" b="1" u="sng" dirty="0"/>
              <a:t> gene by one of three chromosomal translocations.</a:t>
            </a:r>
            <a:endParaRPr lang="zh-CN" altLang="en-US" sz="2000" b="1" u="sng" dirty="0"/>
          </a:p>
        </p:txBody>
      </p:sp>
    </p:spTree>
    <p:extLst>
      <p:ext uri="{BB962C8B-B14F-4D97-AF65-F5344CB8AC3E}">
        <p14:creationId xmlns:p14="http://schemas.microsoft.com/office/powerpoint/2010/main" val="6846408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04_1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3" y="1892808"/>
            <a:ext cx="5871613" cy="3220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10526" y="1234672"/>
            <a:ext cx="5606960" cy="4093428"/>
          </a:xfrm>
          <a:prstGeom prst="rect">
            <a:avLst/>
          </a:prstGeom>
        </p:spPr>
        <p:txBody>
          <a:bodyPr wrap="square">
            <a:spAutoFit/>
          </a:bodyPr>
          <a:lstStyle/>
          <a:p>
            <a:r>
              <a:rPr lang="en-US" altLang="zh-CN" sz="2000" dirty="0">
                <a:latin typeface="FrutigerLTStd-Light"/>
              </a:rPr>
              <a:t>(B) Depicted is a </a:t>
            </a:r>
            <a:r>
              <a:rPr lang="en-US" altLang="zh-CN" sz="2000" dirty="0" smtClean="0">
                <a:latin typeface="FrutigerLTStd-Light"/>
              </a:rPr>
              <a:t>genetic map </a:t>
            </a:r>
            <a:r>
              <a:rPr lang="en-US" altLang="zh-CN" sz="2000" dirty="0">
                <a:latin typeface="FrutigerLTStd-Light"/>
              </a:rPr>
              <a:t>of the translocation event </a:t>
            </a:r>
            <a:r>
              <a:rPr lang="en-US" altLang="zh-CN" sz="2000" dirty="0" smtClean="0">
                <a:latin typeface="FrutigerLTStd-Light"/>
              </a:rPr>
              <a:t>that places </a:t>
            </a:r>
            <a:r>
              <a:rPr lang="en-US" altLang="zh-CN" sz="2000" dirty="0">
                <a:latin typeface="FrutigerLTStd-Light"/>
              </a:rPr>
              <a:t>the c-</a:t>
            </a:r>
            <a:r>
              <a:rPr lang="en-US" altLang="zh-CN" sz="2000" i="1" dirty="0" err="1">
                <a:latin typeface="FrutigerLTStd-LightItalic"/>
              </a:rPr>
              <a:t>myc</a:t>
            </a:r>
            <a:r>
              <a:rPr lang="en-US" altLang="zh-CN" sz="2000" i="1" dirty="0">
                <a:latin typeface="FrutigerLTStd-LightItalic"/>
              </a:rPr>
              <a:t> </a:t>
            </a:r>
            <a:r>
              <a:rPr lang="en-US" altLang="zh-CN" sz="2000" dirty="0">
                <a:latin typeface="FrutigerLTStd-Light"/>
              </a:rPr>
              <a:t>gene (</a:t>
            </a:r>
            <a:r>
              <a:rPr lang="en-US" altLang="zh-CN" sz="2000" i="1" dirty="0">
                <a:latin typeface="FrutigerLTStd-LightItalic"/>
              </a:rPr>
              <a:t>red </a:t>
            </a:r>
            <a:r>
              <a:rPr lang="en-US" altLang="zh-CN" sz="2000" i="1" dirty="0" smtClean="0">
                <a:latin typeface="FrutigerLTStd-LightItalic"/>
              </a:rPr>
              <a:t>rectangle</a:t>
            </a:r>
            <a:r>
              <a:rPr lang="en-US" altLang="zh-CN" sz="2000" dirty="0" smtClean="0">
                <a:latin typeface="FrutigerLTStd-Light"/>
              </a:rPr>
              <a:t>) on </a:t>
            </a:r>
            <a:r>
              <a:rPr lang="en-US" altLang="zh-CN" sz="2000" dirty="0">
                <a:latin typeface="FrutigerLTStd-Light"/>
              </a:rPr>
              <a:t>Chromosome 8 under the </a:t>
            </a:r>
            <a:r>
              <a:rPr lang="en-US" altLang="zh-CN" sz="2000" dirty="0" smtClean="0">
                <a:latin typeface="FrutigerLTStd-Light"/>
              </a:rPr>
              <a:t>control of </a:t>
            </a:r>
            <a:r>
              <a:rPr lang="en-US" altLang="zh-CN" sz="2000" dirty="0">
                <a:latin typeface="FrutigerLTStd-Light"/>
              </a:rPr>
              <a:t>the immunoglobulin </a:t>
            </a:r>
            <a:r>
              <a:rPr lang="en-US" altLang="zh-CN" sz="2000" dirty="0" smtClean="0">
                <a:latin typeface="FrutigerLTStd-Light"/>
              </a:rPr>
              <a:t>heavy-chain sequences </a:t>
            </a:r>
            <a:r>
              <a:rPr lang="en-US" altLang="zh-CN" sz="2000" dirty="0">
                <a:latin typeface="FrutigerLTStd-Light"/>
              </a:rPr>
              <a:t>(</a:t>
            </a:r>
            <a:r>
              <a:rPr lang="en-US" altLang="zh-CN" sz="2000" dirty="0" err="1">
                <a:latin typeface="FrutigerLTStd-Light"/>
              </a:rPr>
              <a:t>IgH</a:t>
            </a:r>
            <a:r>
              <a:rPr lang="en-US" altLang="zh-CN" sz="2000" dirty="0">
                <a:latin typeface="FrutigerLTStd-Light"/>
              </a:rPr>
              <a:t>; </a:t>
            </a:r>
            <a:r>
              <a:rPr lang="en-US" altLang="zh-CN" sz="2000" i="1" dirty="0">
                <a:latin typeface="FrutigerLTStd-LightItalic"/>
              </a:rPr>
              <a:t>gray rectangle</a:t>
            </a:r>
            <a:r>
              <a:rPr lang="en-US" altLang="zh-CN" sz="2000" dirty="0">
                <a:latin typeface="FrutigerLTStd-Light"/>
              </a:rPr>
              <a:t>) </a:t>
            </a:r>
            <a:r>
              <a:rPr lang="en-US" altLang="zh-CN" sz="2000" dirty="0" smtClean="0">
                <a:latin typeface="FrutigerLTStd-Light"/>
              </a:rPr>
              <a:t>on human </a:t>
            </a:r>
            <a:r>
              <a:rPr lang="en-US" altLang="zh-CN" sz="2000" dirty="0">
                <a:latin typeface="FrutigerLTStd-Light"/>
              </a:rPr>
              <a:t>Chromosome 14. Because </a:t>
            </a:r>
            <a:r>
              <a:rPr lang="en-US" altLang="zh-CN" sz="2000" dirty="0" smtClean="0">
                <a:latin typeface="FrutigerLTStd-Light"/>
              </a:rPr>
              <a:t>the </a:t>
            </a:r>
            <a:r>
              <a:rPr lang="en-US" altLang="zh-CN" sz="2000" u="sng" dirty="0" smtClean="0">
                <a:latin typeface="FrutigerLTStd-Light"/>
              </a:rPr>
              <a:t>immunoglobulin </a:t>
            </a:r>
            <a:r>
              <a:rPr lang="en-US" altLang="zh-CN" sz="2000" u="sng" dirty="0">
                <a:latin typeface="FrutigerLTStd-Light"/>
              </a:rPr>
              <a:t>enhancer </a:t>
            </a:r>
            <a:r>
              <a:rPr lang="en-US" altLang="zh-CN" sz="2000" u="sng" dirty="0" smtClean="0">
                <a:latin typeface="FrutigerLTStd-Light"/>
              </a:rPr>
              <a:t>sequences direct </a:t>
            </a:r>
            <a:r>
              <a:rPr lang="en-US" altLang="zh-CN" sz="2000" u="sng" dirty="0">
                <a:latin typeface="FrutigerLTStd-Light"/>
              </a:rPr>
              <a:t>high, </a:t>
            </a:r>
            <a:r>
              <a:rPr lang="en-US" altLang="zh-CN" sz="2000" u="sng" dirty="0" smtClean="0">
                <a:latin typeface="FrutigerLTStd-Light"/>
              </a:rPr>
              <a:t>constitutive expression</a:t>
            </a:r>
            <a:r>
              <a:rPr lang="en-US" altLang="zh-CN" sz="2000" dirty="0">
                <a:latin typeface="FrutigerLTStd-Light"/>
              </a:rPr>
              <a:t>, the normal modulation </a:t>
            </a:r>
            <a:r>
              <a:rPr lang="en-US" altLang="zh-CN" sz="2000" dirty="0" smtClean="0">
                <a:latin typeface="FrutigerLTStd-Light"/>
              </a:rPr>
              <a:t>of </a:t>
            </a:r>
            <a:r>
              <a:rPr lang="en-US" altLang="zh-CN" sz="2000" i="1" dirty="0" err="1" smtClean="0">
                <a:latin typeface="FrutigerLTStd-LightItalic"/>
              </a:rPr>
              <a:t>myc</a:t>
            </a:r>
            <a:r>
              <a:rPr lang="en-US" altLang="zh-CN" sz="2000" i="1" dirty="0" smtClean="0">
                <a:latin typeface="FrutigerLTStd-LightItalic"/>
              </a:rPr>
              <a:t> </a:t>
            </a:r>
            <a:r>
              <a:rPr lang="en-US" altLang="zh-CN" sz="2000" dirty="0">
                <a:latin typeface="FrutigerLTStd-Light"/>
              </a:rPr>
              <a:t>expression in response to </a:t>
            </a:r>
            <a:r>
              <a:rPr lang="en-US" altLang="zh-CN" sz="2000" dirty="0" smtClean="0">
                <a:latin typeface="FrutigerLTStd-Light"/>
              </a:rPr>
              <a:t>physiologic signals </a:t>
            </a:r>
            <a:r>
              <a:rPr lang="en-US" altLang="zh-CN" sz="2000" dirty="0">
                <a:latin typeface="FrutigerLTStd-Light"/>
              </a:rPr>
              <a:t>is abrogated. </a:t>
            </a:r>
            <a:r>
              <a:rPr lang="en-US" altLang="zh-CN" sz="2000" u="sng" dirty="0">
                <a:solidFill>
                  <a:srgbClr val="FF0000"/>
                </a:solidFill>
                <a:latin typeface="FrutigerLTStd-Light"/>
              </a:rPr>
              <a:t>The resulting </a:t>
            </a:r>
            <a:r>
              <a:rPr lang="en-US" altLang="zh-CN" sz="2000" i="1" u="sng" dirty="0" err="1" smtClean="0">
                <a:solidFill>
                  <a:srgbClr val="FF0000"/>
                </a:solidFill>
                <a:latin typeface="FrutigerLTStd-LightItalic"/>
              </a:rPr>
              <a:t>myc</a:t>
            </a:r>
            <a:r>
              <a:rPr lang="en-US" altLang="zh-CN" sz="2000" i="1" u="sng" dirty="0" smtClean="0">
                <a:solidFill>
                  <a:srgbClr val="FF0000"/>
                </a:solidFill>
                <a:latin typeface="FrutigerLTStd-LightItalic"/>
              </a:rPr>
              <a:t> </a:t>
            </a:r>
            <a:r>
              <a:rPr lang="en-US" altLang="zh-CN" sz="2000" u="sng" dirty="0" smtClean="0">
                <a:solidFill>
                  <a:srgbClr val="FF0000"/>
                </a:solidFill>
                <a:latin typeface="FrutigerLTStd-Light"/>
              </a:rPr>
              <a:t>oncogene </a:t>
            </a:r>
            <a:r>
              <a:rPr lang="en-US" altLang="zh-CN" sz="2000" u="sng" dirty="0">
                <a:solidFill>
                  <a:srgbClr val="FF0000"/>
                </a:solidFill>
                <a:latin typeface="FrutigerLTStd-Light"/>
              </a:rPr>
              <a:t>initially makes </a:t>
            </a:r>
            <a:r>
              <a:rPr lang="en-US" altLang="zh-CN" sz="2000" u="sng" dirty="0" smtClean="0">
                <a:solidFill>
                  <a:srgbClr val="FF0000"/>
                </a:solidFill>
                <a:latin typeface="FrutigerLTStd-Light"/>
              </a:rPr>
              <a:t>structurally normal </a:t>
            </a:r>
            <a:r>
              <a:rPr lang="en-US" altLang="zh-CN" sz="2000" u="sng" dirty="0" err="1">
                <a:solidFill>
                  <a:srgbClr val="FF0000"/>
                </a:solidFill>
                <a:latin typeface="FrutigerLTStd-Light"/>
              </a:rPr>
              <a:t>Myc</a:t>
            </a:r>
            <a:r>
              <a:rPr lang="en-US" altLang="zh-CN" sz="2000" u="sng" dirty="0">
                <a:solidFill>
                  <a:srgbClr val="FF0000"/>
                </a:solidFill>
                <a:latin typeface="FrutigerLTStd-Light"/>
              </a:rPr>
              <a:t> protein but in </a:t>
            </a:r>
            <a:r>
              <a:rPr lang="en-US" altLang="zh-CN" sz="2000" u="sng" dirty="0" smtClean="0">
                <a:solidFill>
                  <a:srgbClr val="FF0000"/>
                </a:solidFill>
                <a:latin typeface="FrutigerLTStd-Light"/>
              </a:rPr>
              <a:t>abnormally high </a:t>
            </a:r>
            <a:r>
              <a:rPr lang="en-US" altLang="zh-CN" sz="2000" u="sng" dirty="0">
                <a:solidFill>
                  <a:srgbClr val="FF0000"/>
                </a:solidFill>
                <a:latin typeface="FrutigerLTStd-Light"/>
              </a:rPr>
              <a:t>amounts.</a:t>
            </a:r>
            <a:endParaRPr lang="zh-CN" altLang="en-US" sz="2000" u="sng" dirty="0">
              <a:solidFill>
                <a:srgbClr val="FF0000"/>
              </a:solidFill>
            </a:endParaRPr>
          </a:p>
        </p:txBody>
      </p:sp>
    </p:spTree>
    <p:extLst>
      <p:ext uri="{BB962C8B-B14F-4D97-AF65-F5344CB8AC3E}">
        <p14:creationId xmlns:p14="http://schemas.microsoft.com/office/powerpoint/2010/main" val="3252269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5256" y="1452289"/>
            <a:ext cx="10323576" cy="3000821"/>
          </a:xfrm>
          <a:prstGeom prst="rect">
            <a:avLst/>
          </a:prstGeom>
        </p:spPr>
        <p:txBody>
          <a:bodyPr wrap="square">
            <a:spAutoFit/>
          </a:bodyPr>
          <a:lstStyle/>
          <a:p>
            <a:pPr>
              <a:lnSpc>
                <a:spcPct val="150000"/>
              </a:lnSpc>
            </a:pPr>
            <a:r>
              <a:rPr lang="en-US" altLang="zh-CN" u="sng" dirty="0" smtClean="0">
                <a:solidFill>
                  <a:srgbClr val="FF0000"/>
                </a:solidFill>
                <a:latin typeface="UtopiaStd-Regular"/>
              </a:rPr>
              <a:t>Nonhuman oncogenes </a:t>
            </a:r>
            <a:r>
              <a:rPr lang="en-US" altLang="zh-CN" u="sng" dirty="0">
                <a:solidFill>
                  <a:srgbClr val="FF0000"/>
                </a:solidFill>
                <a:latin typeface="UtopiaStd-Regular"/>
              </a:rPr>
              <a:t>are usually written as </a:t>
            </a:r>
            <a:r>
              <a:rPr lang="en-US" altLang="zh-CN" u="sng" dirty="0" err="1">
                <a:solidFill>
                  <a:srgbClr val="FF0000"/>
                </a:solidFill>
                <a:latin typeface="UtopiaStd-Regular"/>
              </a:rPr>
              <a:t>uncapitalized</a:t>
            </a:r>
            <a:r>
              <a:rPr lang="en-US" altLang="zh-CN" u="sng" dirty="0">
                <a:solidFill>
                  <a:srgbClr val="FF0000"/>
                </a:solidFill>
                <a:latin typeface="UtopiaStd-Regular"/>
              </a:rPr>
              <a:t> three-letter words in italics (</a:t>
            </a:r>
            <a:r>
              <a:rPr lang="en-US" altLang="zh-CN" u="sng" dirty="0" smtClean="0">
                <a:solidFill>
                  <a:srgbClr val="FF0000"/>
                </a:solidFill>
                <a:latin typeface="UtopiaStd-Regular"/>
              </a:rPr>
              <a:t>for example</a:t>
            </a:r>
            <a:r>
              <a:rPr lang="en-US" altLang="zh-CN" u="sng" dirty="0">
                <a:solidFill>
                  <a:srgbClr val="FF0000"/>
                </a:solidFill>
                <a:latin typeface="UtopiaStd-Regular"/>
              </a:rPr>
              <a:t>, </a:t>
            </a:r>
            <a:r>
              <a:rPr lang="en-US" altLang="zh-CN" i="1" u="sng" dirty="0" err="1">
                <a:solidFill>
                  <a:srgbClr val="FF0000"/>
                </a:solidFill>
                <a:latin typeface="UtopiaStd-Italic"/>
              </a:rPr>
              <a:t>myc</a:t>
            </a:r>
            <a:r>
              <a:rPr lang="en-US" altLang="zh-CN" u="sng" dirty="0">
                <a:solidFill>
                  <a:srgbClr val="FF0000"/>
                </a:solidFill>
                <a:latin typeface="UtopiaStd-Regular"/>
              </a:rPr>
              <a:t>), while their protein products are written in roman font with an </a:t>
            </a:r>
            <a:r>
              <a:rPr lang="en-US" altLang="zh-CN" u="sng" dirty="0" smtClean="0">
                <a:solidFill>
                  <a:srgbClr val="FF0000"/>
                </a:solidFill>
                <a:latin typeface="UtopiaStd-Regular"/>
              </a:rPr>
              <a:t>initial capital </a:t>
            </a:r>
            <a:r>
              <a:rPr lang="en-US" altLang="zh-CN" u="sng" dirty="0">
                <a:solidFill>
                  <a:srgbClr val="FF0000"/>
                </a:solidFill>
                <a:latin typeface="UtopiaStd-Regular"/>
              </a:rPr>
              <a:t>(for example, </a:t>
            </a:r>
            <a:r>
              <a:rPr lang="en-US" altLang="zh-CN" u="sng" dirty="0" err="1">
                <a:solidFill>
                  <a:srgbClr val="FF0000"/>
                </a:solidFill>
                <a:latin typeface="UtopiaStd-Regular"/>
              </a:rPr>
              <a:t>Myc</a:t>
            </a:r>
            <a:r>
              <a:rPr lang="en-US" altLang="zh-CN" u="sng" dirty="0">
                <a:solidFill>
                  <a:srgbClr val="FF0000"/>
                </a:solidFill>
                <a:latin typeface="UtopiaStd-Regular"/>
              </a:rPr>
              <a:t>).</a:t>
            </a:r>
            <a:r>
              <a:rPr lang="en-US" altLang="zh-CN" dirty="0">
                <a:latin typeface="UtopiaStd-Regular"/>
              </a:rPr>
              <a:t> The </a:t>
            </a:r>
            <a:r>
              <a:rPr lang="en-US" altLang="zh-CN" i="1" dirty="0" err="1">
                <a:latin typeface="UtopiaStd-Italic"/>
              </a:rPr>
              <a:t>myc</a:t>
            </a:r>
            <a:r>
              <a:rPr lang="en-US" altLang="zh-CN" i="1" dirty="0">
                <a:latin typeface="UtopiaStd-Italic"/>
              </a:rPr>
              <a:t> </a:t>
            </a:r>
            <a:r>
              <a:rPr lang="en-US" altLang="zh-CN" dirty="0">
                <a:latin typeface="UtopiaStd-Regular"/>
              </a:rPr>
              <a:t>proto-oncogene itself is often termed c-</a:t>
            </a:r>
            <a:r>
              <a:rPr lang="en-US" altLang="zh-CN" i="1" dirty="0" err="1">
                <a:latin typeface="UtopiaStd-Italic"/>
              </a:rPr>
              <a:t>myc</a:t>
            </a:r>
            <a:r>
              <a:rPr lang="en-US" altLang="zh-CN" i="1" dirty="0">
                <a:latin typeface="UtopiaStd-Italic"/>
              </a:rPr>
              <a:t> </a:t>
            </a:r>
            <a:r>
              <a:rPr lang="en-US" altLang="zh-CN" dirty="0" smtClean="0">
                <a:latin typeface="UtopiaStd-Regular"/>
              </a:rPr>
              <a:t>to distinguish </a:t>
            </a:r>
            <a:r>
              <a:rPr lang="en-US" altLang="zh-CN" dirty="0">
                <a:latin typeface="UtopiaStd-Regular"/>
              </a:rPr>
              <a:t>it from its two cousin genes, N-</a:t>
            </a:r>
            <a:r>
              <a:rPr lang="en-US" altLang="zh-CN" i="1" dirty="0" err="1">
                <a:latin typeface="UtopiaStd-Italic"/>
              </a:rPr>
              <a:t>myc</a:t>
            </a:r>
            <a:r>
              <a:rPr lang="en-US" altLang="zh-CN" i="1" dirty="0">
                <a:latin typeface="UtopiaStd-Italic"/>
              </a:rPr>
              <a:t> </a:t>
            </a:r>
            <a:r>
              <a:rPr lang="en-US" altLang="zh-CN" dirty="0">
                <a:latin typeface="UtopiaStd-Regular"/>
              </a:rPr>
              <a:t>and L-</a:t>
            </a:r>
            <a:r>
              <a:rPr lang="en-US" altLang="zh-CN" i="1" dirty="0">
                <a:latin typeface="UtopiaStd-Italic"/>
              </a:rPr>
              <a:t>myc</a:t>
            </a:r>
            <a:r>
              <a:rPr lang="en-US" altLang="zh-CN" dirty="0">
                <a:latin typeface="UtopiaStd-Regular"/>
              </a:rPr>
              <a:t>. To make matters more </a:t>
            </a:r>
            <a:r>
              <a:rPr lang="en-US" altLang="zh-CN" dirty="0" smtClean="0">
                <a:latin typeface="UtopiaStd-Regular"/>
              </a:rPr>
              <a:t>confusing, human </a:t>
            </a:r>
            <a:r>
              <a:rPr lang="en-US" altLang="zh-CN" dirty="0">
                <a:latin typeface="UtopiaStd-Regular"/>
              </a:rPr>
              <a:t>genes follow a different nomenclature, so that the</a:t>
            </a:r>
            <a:r>
              <a:rPr lang="en-US" altLang="zh-CN" u="sng" dirty="0">
                <a:solidFill>
                  <a:srgbClr val="FF0000"/>
                </a:solidFill>
                <a:latin typeface="UtopiaStd-Regular"/>
              </a:rPr>
              <a:t> human </a:t>
            </a:r>
            <a:r>
              <a:rPr lang="en-US" altLang="zh-CN" i="1" u="sng" dirty="0" err="1">
                <a:solidFill>
                  <a:srgbClr val="FF0000"/>
                </a:solidFill>
                <a:latin typeface="UtopiaStd-Italic"/>
              </a:rPr>
              <a:t>myc</a:t>
            </a:r>
            <a:r>
              <a:rPr lang="en-US" altLang="zh-CN" i="1" u="sng" dirty="0">
                <a:solidFill>
                  <a:srgbClr val="FF0000"/>
                </a:solidFill>
                <a:latin typeface="UtopiaStd-Italic"/>
              </a:rPr>
              <a:t> </a:t>
            </a:r>
            <a:r>
              <a:rPr lang="en-US" altLang="zh-CN" u="sng" dirty="0">
                <a:solidFill>
                  <a:srgbClr val="FF0000"/>
                </a:solidFill>
                <a:latin typeface="UtopiaStd-Regular"/>
              </a:rPr>
              <a:t>gene </a:t>
            </a:r>
            <a:r>
              <a:rPr lang="en-US" altLang="zh-CN" u="sng" dirty="0" smtClean="0">
                <a:solidFill>
                  <a:srgbClr val="FF0000"/>
                </a:solidFill>
                <a:latin typeface="UtopiaStd-Regular"/>
              </a:rPr>
              <a:t>is denoted </a:t>
            </a:r>
            <a:r>
              <a:rPr lang="en-US" altLang="zh-CN" u="sng" dirty="0">
                <a:solidFill>
                  <a:srgbClr val="FF0000"/>
                </a:solidFill>
                <a:latin typeface="UtopiaStd-Regular"/>
              </a:rPr>
              <a:t>as </a:t>
            </a:r>
            <a:r>
              <a:rPr lang="en-US" altLang="zh-CN" i="1" u="sng" dirty="0">
                <a:solidFill>
                  <a:srgbClr val="FF0000"/>
                </a:solidFill>
                <a:latin typeface="UtopiaStd-Italic"/>
              </a:rPr>
              <a:t>MYC </a:t>
            </a:r>
            <a:r>
              <a:rPr lang="en-US" altLang="zh-CN" u="sng" dirty="0">
                <a:solidFill>
                  <a:srgbClr val="FF0000"/>
                </a:solidFill>
                <a:latin typeface="UtopiaStd-Regular"/>
              </a:rPr>
              <a:t>and its protein product is written as MYC.</a:t>
            </a:r>
            <a:r>
              <a:rPr lang="en-US" altLang="zh-CN" dirty="0">
                <a:latin typeface="UtopiaStd-Regular"/>
              </a:rPr>
              <a:t> We will generally use </a:t>
            </a:r>
            <a:r>
              <a:rPr lang="en-US" altLang="zh-CN" dirty="0" smtClean="0">
                <a:latin typeface="UtopiaStd-Regular"/>
              </a:rPr>
              <a:t>the nonhuman </a:t>
            </a:r>
            <a:r>
              <a:rPr lang="en-US" altLang="zh-CN" dirty="0">
                <a:latin typeface="UtopiaStd-Regular"/>
              </a:rPr>
              <a:t>acronym conventions in this book.</a:t>
            </a:r>
            <a:endParaRPr lang="zh-CN" altLang="en-US" dirty="0"/>
          </a:p>
        </p:txBody>
      </p:sp>
      <p:sp>
        <p:nvSpPr>
          <p:cNvPr id="3" name="TextBox 2"/>
          <p:cNvSpPr txBox="1"/>
          <p:nvPr/>
        </p:nvSpPr>
        <p:spPr>
          <a:xfrm>
            <a:off x="3236976" y="231053"/>
            <a:ext cx="5955733" cy="707886"/>
          </a:xfrm>
          <a:prstGeom prst="rect">
            <a:avLst/>
          </a:prstGeom>
          <a:noFill/>
        </p:spPr>
        <p:txBody>
          <a:bodyPr wrap="none" rtlCol="0">
            <a:spAutoFit/>
          </a:bodyPr>
          <a:lstStyle/>
          <a:p>
            <a:r>
              <a:rPr lang="en-US" altLang="zh-CN" sz="4000" b="1" dirty="0" smtClean="0">
                <a:solidFill>
                  <a:srgbClr val="FF0000"/>
                </a:solidFill>
              </a:rPr>
              <a:t>Gene/protein naming rules</a:t>
            </a:r>
            <a:endParaRPr lang="zh-CN" altLang="en-US" sz="4000" b="1" dirty="0">
              <a:solidFill>
                <a:srgbClr val="FF0000"/>
              </a:solidFill>
            </a:endParaRPr>
          </a:p>
        </p:txBody>
      </p:sp>
      <p:sp>
        <p:nvSpPr>
          <p:cNvPr id="4" name="TextBox 3"/>
          <p:cNvSpPr txBox="1"/>
          <p:nvPr/>
        </p:nvSpPr>
        <p:spPr>
          <a:xfrm>
            <a:off x="905256" y="4667441"/>
            <a:ext cx="4621137" cy="1754326"/>
          </a:xfrm>
          <a:prstGeom prst="rect">
            <a:avLst/>
          </a:prstGeom>
          <a:noFill/>
        </p:spPr>
        <p:txBody>
          <a:bodyPr wrap="none" rtlCol="0">
            <a:spAutoFit/>
          </a:bodyPr>
          <a:lstStyle/>
          <a:p>
            <a:pPr>
              <a:lnSpc>
                <a:spcPct val="150000"/>
              </a:lnSpc>
            </a:pPr>
            <a:r>
              <a:rPr lang="en-US" altLang="zh-CN" dirty="0" smtClean="0"/>
              <a:t>All gene name: </a:t>
            </a:r>
            <a:r>
              <a:rPr lang="zh-CN" altLang="en-US" i="1" dirty="0" smtClean="0"/>
              <a:t>斜体</a:t>
            </a:r>
            <a:r>
              <a:rPr lang="en-US" altLang="zh-CN" dirty="0"/>
              <a:t>; All protein product: </a:t>
            </a:r>
            <a:r>
              <a:rPr lang="zh-CN" altLang="en-US" dirty="0"/>
              <a:t>正体</a:t>
            </a:r>
            <a:r>
              <a:rPr lang="en-US" altLang="zh-CN" dirty="0"/>
              <a:t>;</a:t>
            </a:r>
            <a:endParaRPr lang="zh-CN" altLang="en-US" dirty="0"/>
          </a:p>
          <a:p>
            <a:pPr>
              <a:lnSpc>
                <a:spcPct val="150000"/>
              </a:lnSpc>
            </a:pPr>
            <a:r>
              <a:rPr lang="en-US" altLang="zh-CN" dirty="0" smtClean="0"/>
              <a:t>Virus </a:t>
            </a:r>
            <a:r>
              <a:rPr lang="en-US" altLang="zh-CN" dirty="0"/>
              <a:t>gene: </a:t>
            </a:r>
            <a:r>
              <a:rPr lang="zh-CN" altLang="en-US" dirty="0"/>
              <a:t>全部小</a:t>
            </a:r>
            <a:r>
              <a:rPr lang="zh-CN" altLang="en-US" dirty="0" smtClean="0"/>
              <a:t>写 </a:t>
            </a:r>
            <a:r>
              <a:rPr lang="en-US" altLang="zh-CN" i="1" dirty="0" err="1" smtClean="0"/>
              <a:t>myc</a:t>
            </a:r>
            <a:r>
              <a:rPr lang="zh-CN" altLang="en-US" dirty="0" smtClean="0"/>
              <a:t>； </a:t>
            </a:r>
            <a:endParaRPr lang="en-US" altLang="zh-CN" dirty="0" smtClean="0"/>
          </a:p>
          <a:p>
            <a:pPr>
              <a:lnSpc>
                <a:spcPct val="150000"/>
              </a:lnSpc>
            </a:pPr>
            <a:r>
              <a:rPr lang="en-US" altLang="zh-CN" dirty="0" smtClean="0"/>
              <a:t>Mouse gene: </a:t>
            </a:r>
            <a:r>
              <a:rPr lang="zh-CN" altLang="en-US" dirty="0" smtClean="0"/>
              <a:t>首字母大写余下小写 </a:t>
            </a:r>
            <a:r>
              <a:rPr lang="en-US" altLang="zh-CN" i="1" dirty="0" err="1" smtClean="0"/>
              <a:t>Myc</a:t>
            </a:r>
            <a:r>
              <a:rPr lang="zh-CN" altLang="en-US" dirty="0" smtClean="0"/>
              <a:t>；</a:t>
            </a:r>
            <a:endParaRPr lang="en-US" altLang="zh-CN" dirty="0" smtClean="0"/>
          </a:p>
          <a:p>
            <a:pPr>
              <a:lnSpc>
                <a:spcPct val="150000"/>
              </a:lnSpc>
            </a:pPr>
            <a:r>
              <a:rPr lang="en-US" altLang="zh-CN" dirty="0" smtClean="0"/>
              <a:t>Human</a:t>
            </a:r>
            <a:r>
              <a:rPr lang="zh-CN" altLang="en-US" dirty="0" smtClean="0"/>
              <a:t> </a:t>
            </a:r>
            <a:r>
              <a:rPr lang="en-US" altLang="zh-CN" dirty="0" smtClean="0"/>
              <a:t>gene: </a:t>
            </a:r>
            <a:r>
              <a:rPr lang="zh-CN" altLang="en-US" dirty="0" smtClean="0"/>
              <a:t>全部大写 </a:t>
            </a:r>
            <a:r>
              <a:rPr lang="en-US" altLang="zh-CN" i="1" dirty="0" smtClean="0"/>
              <a:t>MYC</a:t>
            </a:r>
            <a:r>
              <a:rPr lang="en-US" altLang="zh-CN" dirty="0" smtClean="0"/>
              <a:t> .</a:t>
            </a:r>
            <a:endParaRPr lang="en-US" altLang="zh-CN" dirty="0"/>
          </a:p>
        </p:txBody>
      </p:sp>
    </p:spTree>
    <p:extLst>
      <p:ext uri="{BB962C8B-B14F-4D97-AF65-F5344CB8AC3E}">
        <p14:creationId xmlns:p14="http://schemas.microsoft.com/office/powerpoint/2010/main" val="20985310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table_04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057" y="310897"/>
            <a:ext cx="6738236" cy="6127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3233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8448" y="2327255"/>
            <a:ext cx="9564624" cy="1485407"/>
          </a:xfrm>
          <a:prstGeom prst="rect">
            <a:avLst/>
          </a:prstGeom>
        </p:spPr>
        <p:txBody>
          <a:bodyPr wrap="square">
            <a:spAutoFit/>
          </a:bodyPr>
          <a:lstStyle/>
          <a:p>
            <a:pPr>
              <a:lnSpc>
                <a:spcPct val="150000"/>
              </a:lnSpc>
            </a:pPr>
            <a:r>
              <a:rPr lang="en-US" altLang="zh-CN" sz="3200" dirty="0">
                <a:solidFill>
                  <a:srgbClr val="1271FF"/>
                </a:solidFill>
                <a:latin typeface="ACaslonPro-Regular"/>
              </a:rPr>
              <a:t>4.6 A diverse array of structural changes in proteins </a:t>
            </a:r>
            <a:r>
              <a:rPr lang="en-US" altLang="zh-CN" sz="3200" dirty="0" smtClean="0">
                <a:solidFill>
                  <a:srgbClr val="1271FF"/>
                </a:solidFill>
                <a:latin typeface="ACaslonPro-Regular"/>
              </a:rPr>
              <a:t>can also </a:t>
            </a:r>
            <a:r>
              <a:rPr lang="en-US" altLang="zh-CN" sz="3200" dirty="0">
                <a:solidFill>
                  <a:srgbClr val="1271FF"/>
                </a:solidFill>
                <a:latin typeface="ACaslonPro-Regular"/>
              </a:rPr>
              <a:t>lead to oncogene activation</a:t>
            </a:r>
            <a:endParaRPr lang="zh-CN" altLang="en-US" sz="3200" dirty="0"/>
          </a:p>
        </p:txBody>
      </p:sp>
    </p:spTree>
    <p:extLst>
      <p:ext uri="{BB962C8B-B14F-4D97-AF65-F5344CB8AC3E}">
        <p14:creationId xmlns:p14="http://schemas.microsoft.com/office/powerpoint/2010/main" val="8796533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4608" y="1689390"/>
            <a:ext cx="10512552" cy="3416320"/>
          </a:xfrm>
          <a:prstGeom prst="rect">
            <a:avLst/>
          </a:prstGeom>
        </p:spPr>
        <p:txBody>
          <a:bodyPr wrap="square">
            <a:spAutoFit/>
          </a:bodyPr>
          <a:lstStyle/>
          <a:p>
            <a:r>
              <a:rPr lang="en-US" altLang="zh-CN" sz="2400" b="1" dirty="0">
                <a:latin typeface="FrutigerLTStd-Bold"/>
              </a:rPr>
              <a:t>Deregulated firing </a:t>
            </a:r>
            <a:r>
              <a:rPr lang="en-US" altLang="zh-CN" sz="2400" b="1" dirty="0" smtClean="0">
                <a:latin typeface="FrutigerLTStd-Bold"/>
              </a:rPr>
              <a:t>of growth </a:t>
            </a:r>
            <a:r>
              <a:rPr lang="en-US" altLang="zh-CN" sz="2400" b="1" dirty="0">
                <a:latin typeface="FrutigerLTStd-Bold"/>
              </a:rPr>
              <a:t>factor receptors </a:t>
            </a:r>
            <a:r>
              <a:rPr lang="en-US" altLang="zh-CN" sz="2400" dirty="0" smtClean="0">
                <a:latin typeface="FrutigerLTStd-Light"/>
              </a:rPr>
              <a:t>Normally, growth </a:t>
            </a:r>
            <a:r>
              <a:rPr lang="en-US" altLang="zh-CN" sz="2400" dirty="0">
                <a:latin typeface="FrutigerLTStd-Light"/>
              </a:rPr>
              <a:t>factor receptors displayed </a:t>
            </a:r>
            <a:r>
              <a:rPr lang="en-US" altLang="zh-CN" sz="2400" dirty="0" smtClean="0">
                <a:latin typeface="FrutigerLTStd-Light"/>
              </a:rPr>
              <a:t>on the </a:t>
            </a:r>
            <a:r>
              <a:rPr lang="en-US" altLang="zh-CN" sz="2400" dirty="0">
                <a:latin typeface="FrutigerLTStd-Light"/>
              </a:rPr>
              <a:t>plasma membrane of a cell </a:t>
            </a:r>
            <a:r>
              <a:rPr lang="en-US" altLang="zh-CN" sz="2400" dirty="0" smtClean="0">
                <a:latin typeface="FrutigerLTStd-Light"/>
              </a:rPr>
              <a:t>release signals </a:t>
            </a:r>
            <a:r>
              <a:rPr lang="en-US" altLang="zh-CN" sz="2400" dirty="0">
                <a:latin typeface="FrutigerLTStd-Light"/>
              </a:rPr>
              <a:t>into the cell interior only </a:t>
            </a:r>
            <a:r>
              <a:rPr lang="en-US" altLang="zh-CN" sz="2400" dirty="0" smtClean="0">
                <a:latin typeface="FrutigerLTStd-Light"/>
              </a:rPr>
              <a:t>when the </a:t>
            </a:r>
            <a:r>
              <a:rPr lang="en-US" altLang="zh-CN" sz="2400" dirty="0">
                <a:latin typeface="FrutigerLTStd-Light"/>
              </a:rPr>
              <a:t>extracellular domain of the </a:t>
            </a:r>
            <a:r>
              <a:rPr lang="en-US" altLang="zh-CN" sz="2400" dirty="0" smtClean="0">
                <a:latin typeface="FrutigerLTStd-Light"/>
              </a:rPr>
              <a:t>receptor has </a:t>
            </a:r>
            <a:r>
              <a:rPr lang="en-US" altLang="zh-CN" sz="2400" dirty="0">
                <a:latin typeface="FrutigerLTStd-Light"/>
              </a:rPr>
              <a:t>bound the appropriate growth </a:t>
            </a:r>
            <a:r>
              <a:rPr lang="en-US" altLang="zh-CN" sz="2400" dirty="0" smtClean="0">
                <a:latin typeface="FrutigerLTStd-Light"/>
              </a:rPr>
              <a:t>factor. However</a:t>
            </a:r>
            <a:r>
              <a:rPr lang="en-US" altLang="zh-CN" sz="2400" dirty="0">
                <a:latin typeface="FrutigerLTStd-Light"/>
              </a:rPr>
              <a:t>, </a:t>
            </a:r>
            <a:r>
              <a:rPr lang="en-US" altLang="zh-CN" sz="2400" u="sng" dirty="0">
                <a:latin typeface="FrutigerLTStd-Light"/>
              </a:rPr>
              <a:t>if the extracellular domain </a:t>
            </a:r>
            <a:r>
              <a:rPr lang="en-US" altLang="zh-CN" sz="2400" u="sng" dirty="0" smtClean="0">
                <a:latin typeface="FrutigerLTStd-Light"/>
              </a:rPr>
              <a:t>of certain </a:t>
            </a:r>
            <a:r>
              <a:rPr lang="en-US" altLang="zh-CN" sz="2400" u="sng" dirty="0">
                <a:latin typeface="FrutigerLTStd-Light"/>
              </a:rPr>
              <a:t>receptors is deleted because of </a:t>
            </a:r>
            <a:r>
              <a:rPr lang="en-US" altLang="zh-CN" sz="2400" u="sng" dirty="0" smtClean="0">
                <a:latin typeface="FrutigerLTStd-Light"/>
              </a:rPr>
              <a:t>a mutation </a:t>
            </a:r>
            <a:r>
              <a:rPr lang="en-US" altLang="zh-CN" sz="2400" u="sng" dirty="0">
                <a:latin typeface="FrutigerLTStd-Light"/>
              </a:rPr>
              <a:t>in the receptor-encoding </a:t>
            </a:r>
            <a:r>
              <a:rPr lang="en-US" altLang="zh-CN" sz="2400" u="sng" dirty="0" smtClean="0">
                <a:latin typeface="FrutigerLTStd-Light"/>
              </a:rPr>
              <a:t>gene or </a:t>
            </a:r>
            <a:r>
              <a:rPr lang="en-US" altLang="zh-CN" sz="2400" u="sng" dirty="0">
                <a:latin typeface="FrutigerLTStd-Light"/>
              </a:rPr>
              <a:t>alternative splicing of the receptor </a:t>
            </a:r>
            <a:r>
              <a:rPr lang="en-US" altLang="zh-CN" sz="2400" u="sng" dirty="0" err="1" smtClean="0">
                <a:latin typeface="FrutigerLTStd-Light"/>
              </a:rPr>
              <a:t>premRNA</a:t>
            </a:r>
            <a:r>
              <a:rPr lang="en-US" altLang="zh-CN" sz="2400" u="sng" dirty="0" smtClean="0">
                <a:latin typeface="FrutigerLTStd-Light"/>
              </a:rPr>
              <a:t>, the </a:t>
            </a:r>
            <a:r>
              <a:rPr lang="en-US" altLang="zh-CN" sz="2400" u="sng" dirty="0">
                <a:latin typeface="FrutigerLTStd-Light"/>
              </a:rPr>
              <a:t>resulting truncated </a:t>
            </a:r>
            <a:r>
              <a:rPr lang="en-US" altLang="zh-CN" sz="2400" u="sng" dirty="0" smtClean="0">
                <a:latin typeface="FrutigerLTStd-Light"/>
              </a:rPr>
              <a:t>receptor protein </a:t>
            </a:r>
            <a:r>
              <a:rPr lang="en-US" altLang="zh-CN" sz="2400" u="sng" dirty="0">
                <a:latin typeface="FrutigerLTStd-Light"/>
              </a:rPr>
              <a:t>then emits signals into the </a:t>
            </a:r>
            <a:r>
              <a:rPr lang="en-US" altLang="zh-CN" sz="2400" u="sng" dirty="0" smtClean="0">
                <a:latin typeface="FrutigerLTStd-Light"/>
              </a:rPr>
              <a:t>cell without </a:t>
            </a:r>
            <a:r>
              <a:rPr lang="en-US" altLang="zh-CN" sz="2400" u="sng" dirty="0">
                <a:latin typeface="FrutigerLTStd-Light"/>
              </a:rPr>
              <a:t>binding its growth factor ligand.</a:t>
            </a:r>
            <a:endParaRPr lang="zh-CN" altLang="en-US" sz="2400" u="sng" dirty="0"/>
          </a:p>
        </p:txBody>
      </p:sp>
    </p:spTree>
    <p:extLst>
      <p:ext uri="{BB962C8B-B14F-4D97-AF65-F5344CB8AC3E}">
        <p14:creationId xmlns:p14="http://schemas.microsoft.com/office/powerpoint/2010/main" val="41298340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04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013" y="1952244"/>
            <a:ext cx="8520113" cy="390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41248" y="624399"/>
            <a:ext cx="10735193" cy="523220"/>
          </a:xfrm>
          <a:prstGeom prst="rect">
            <a:avLst/>
          </a:prstGeom>
        </p:spPr>
        <p:txBody>
          <a:bodyPr wrap="square">
            <a:spAutoFit/>
          </a:bodyPr>
          <a:lstStyle/>
          <a:p>
            <a:r>
              <a:rPr lang="en-US" altLang="zh-CN" sz="2800" b="1" dirty="0">
                <a:solidFill>
                  <a:srgbClr val="1271FF"/>
                </a:solidFill>
                <a:latin typeface="FrutigerLTStd-Bold"/>
              </a:rPr>
              <a:t>Figure 4.15 </a:t>
            </a:r>
            <a:r>
              <a:rPr lang="en-US" altLang="zh-CN" sz="2800" b="1" dirty="0">
                <a:solidFill>
                  <a:srgbClr val="000000"/>
                </a:solidFill>
                <a:latin typeface="FrutigerLTStd-Bold"/>
              </a:rPr>
              <a:t>Deregulated firing </a:t>
            </a:r>
            <a:r>
              <a:rPr lang="en-US" altLang="zh-CN" sz="2800" b="1" dirty="0" smtClean="0">
                <a:solidFill>
                  <a:srgbClr val="000000"/>
                </a:solidFill>
                <a:latin typeface="FrutigerLTStd-Bold"/>
              </a:rPr>
              <a:t>of growth </a:t>
            </a:r>
            <a:r>
              <a:rPr lang="en-US" altLang="zh-CN" sz="2800" b="1" dirty="0">
                <a:solidFill>
                  <a:srgbClr val="000000"/>
                </a:solidFill>
                <a:latin typeface="FrutigerLTStd-Bold"/>
              </a:rPr>
              <a:t>factor receptors</a:t>
            </a:r>
            <a:endParaRPr lang="zh-CN" altLang="en-US" sz="2800" dirty="0"/>
          </a:p>
        </p:txBody>
      </p:sp>
    </p:spTree>
    <p:extLst>
      <p:ext uri="{BB962C8B-B14F-4D97-AF65-F5344CB8AC3E}">
        <p14:creationId xmlns:p14="http://schemas.microsoft.com/office/powerpoint/2010/main" val="1416677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8569" y="1156024"/>
            <a:ext cx="10293096" cy="2809615"/>
          </a:xfrm>
          <a:prstGeom prst="rect">
            <a:avLst/>
          </a:prstGeom>
        </p:spPr>
        <p:txBody>
          <a:bodyPr wrap="square">
            <a:spAutoFit/>
          </a:bodyPr>
          <a:lstStyle/>
          <a:p>
            <a:pPr>
              <a:lnSpc>
                <a:spcPct val="150000"/>
              </a:lnSpc>
            </a:pPr>
            <a:r>
              <a:rPr lang="en-US" altLang="zh-CN" sz="2000" dirty="0">
                <a:latin typeface="UtopiaStd-Regular"/>
              </a:rPr>
              <a:t>The chromosomal translocations cited in the previous section result, in one way </a:t>
            </a:r>
            <a:r>
              <a:rPr lang="en-US" altLang="zh-CN" sz="2000" dirty="0" smtClean="0">
                <a:latin typeface="UtopiaStd-Regular"/>
              </a:rPr>
              <a:t>or</a:t>
            </a:r>
            <a:r>
              <a:rPr lang="zh-CN" altLang="en-US" sz="2000" dirty="0" smtClean="0">
                <a:latin typeface="UtopiaStd-Regular"/>
              </a:rPr>
              <a:t>　</a:t>
            </a:r>
            <a:r>
              <a:rPr lang="en-US" altLang="zh-CN" sz="2000" dirty="0" smtClean="0">
                <a:latin typeface="UtopiaStd-Regular"/>
              </a:rPr>
              <a:t>another</a:t>
            </a:r>
            <a:r>
              <a:rPr lang="en-US" altLang="zh-CN" sz="2000" dirty="0">
                <a:latin typeface="UtopiaStd-Regular"/>
              </a:rPr>
              <a:t>, in </a:t>
            </a:r>
            <a:r>
              <a:rPr lang="en-US" altLang="zh-CN" sz="2000" i="1" dirty="0">
                <a:latin typeface="UtopiaStd-Italic"/>
              </a:rPr>
              <a:t>deregulated expression </a:t>
            </a:r>
            <a:r>
              <a:rPr lang="en-US" altLang="zh-CN" sz="2000" dirty="0">
                <a:latin typeface="UtopiaStd-Regular"/>
              </a:rPr>
              <a:t>of oncogenic proteins or microRNAs; even </a:t>
            </a:r>
            <a:r>
              <a:rPr lang="en-US" altLang="zh-CN" sz="2000" dirty="0" smtClean="0">
                <a:latin typeface="UtopiaStd-Regular"/>
              </a:rPr>
              <a:t>more</a:t>
            </a:r>
            <a:r>
              <a:rPr lang="zh-CN" altLang="en-US" sz="2000" dirty="0" smtClean="0">
                <a:latin typeface="UtopiaStd-Regular"/>
              </a:rPr>
              <a:t>　</a:t>
            </a:r>
            <a:r>
              <a:rPr lang="en-US" altLang="zh-CN" sz="2000" dirty="0" smtClean="0">
                <a:latin typeface="UtopiaStd-Regular"/>
              </a:rPr>
              <a:t>common </a:t>
            </a:r>
            <a:r>
              <a:rPr lang="en-US" altLang="zh-CN" sz="2000" dirty="0">
                <a:latin typeface="UtopiaStd-Regular"/>
              </a:rPr>
              <a:t>are translocations that lead to the formation of </a:t>
            </a:r>
            <a:r>
              <a:rPr lang="en-US" altLang="zh-CN" sz="2000" i="1" dirty="0">
                <a:latin typeface="UtopiaStd-Italic"/>
              </a:rPr>
              <a:t>novel hybrid proteins</a:t>
            </a:r>
            <a:r>
              <a:rPr lang="en-US" altLang="zh-CN" sz="2000" dirty="0">
                <a:latin typeface="UtopiaStd-Regular"/>
              </a:rPr>
              <a:t>. </a:t>
            </a:r>
            <a:r>
              <a:rPr lang="en-US" altLang="zh-CN" sz="2000" dirty="0" smtClean="0">
                <a:latin typeface="UtopiaStd-Regular"/>
              </a:rPr>
              <a:t>The</a:t>
            </a:r>
            <a:r>
              <a:rPr lang="zh-CN" altLang="en-US" sz="2000" dirty="0" smtClean="0">
                <a:latin typeface="UtopiaStd-Regular"/>
              </a:rPr>
              <a:t>　</a:t>
            </a:r>
            <a:r>
              <a:rPr lang="en-US" altLang="zh-CN" sz="2000" dirty="0" smtClean="0">
                <a:latin typeface="UtopiaStd-Regular"/>
              </a:rPr>
              <a:t>best </a:t>
            </a:r>
            <a:r>
              <a:rPr lang="en-US" altLang="zh-CN" sz="2000" dirty="0">
                <a:latin typeface="UtopiaStd-Regular"/>
              </a:rPr>
              <a:t>known of these are the chromosomal translocations found in more than </a:t>
            </a:r>
            <a:r>
              <a:rPr lang="en-US" altLang="zh-CN" sz="2000" dirty="0" smtClean="0">
                <a:latin typeface="UtopiaStd-Regular"/>
              </a:rPr>
              <a:t>95%</a:t>
            </a:r>
            <a:r>
              <a:rPr lang="zh-CN" altLang="en-US" sz="2000" dirty="0" smtClean="0">
                <a:latin typeface="UtopiaStd-Regular"/>
              </a:rPr>
              <a:t>　</a:t>
            </a:r>
            <a:r>
              <a:rPr lang="en-US" altLang="zh-CN" sz="2000" dirty="0" smtClean="0">
                <a:latin typeface="UtopiaStd-Regular"/>
              </a:rPr>
              <a:t>of </a:t>
            </a:r>
            <a:r>
              <a:rPr lang="en-US" altLang="zh-CN" sz="2000" dirty="0">
                <a:latin typeface="UtopiaStd-Regular"/>
              </a:rPr>
              <a:t>the cases of </a:t>
            </a:r>
            <a:r>
              <a:rPr lang="en-US" altLang="zh-CN" sz="2000" dirty="0">
                <a:solidFill>
                  <a:srgbClr val="FF0000"/>
                </a:solidFill>
                <a:latin typeface="UtopiaStd-Regular"/>
              </a:rPr>
              <a:t>chronic </a:t>
            </a:r>
            <a:r>
              <a:rPr lang="en-US" altLang="zh-CN" sz="2000" b="1" dirty="0" err="1">
                <a:solidFill>
                  <a:srgbClr val="FF0000"/>
                </a:solidFill>
                <a:latin typeface="UtopiaStd-Bold"/>
              </a:rPr>
              <a:t>myelogenous</a:t>
            </a:r>
            <a:r>
              <a:rPr lang="en-US" altLang="zh-CN" sz="2000" b="1" dirty="0">
                <a:solidFill>
                  <a:srgbClr val="FF0000"/>
                </a:solidFill>
                <a:latin typeface="UtopiaStd-Bold"/>
              </a:rPr>
              <a:t> </a:t>
            </a:r>
            <a:r>
              <a:rPr lang="en-US" altLang="zh-CN" sz="2000" dirty="0">
                <a:solidFill>
                  <a:srgbClr val="FF0000"/>
                </a:solidFill>
                <a:latin typeface="UtopiaStd-Regular"/>
              </a:rPr>
              <a:t>leukemia </a:t>
            </a:r>
            <a:r>
              <a:rPr lang="en-US" altLang="zh-CN" sz="2000" dirty="0">
                <a:latin typeface="UtopiaStd-Regular"/>
              </a:rPr>
              <a:t>(CML; see Figure 2.26).</a:t>
            </a:r>
            <a:endParaRPr lang="zh-CN" altLang="en-US" sz="2000" dirty="0"/>
          </a:p>
        </p:txBody>
      </p:sp>
      <p:sp>
        <p:nvSpPr>
          <p:cNvPr id="5" name="Rectangle 4"/>
          <p:cNvSpPr/>
          <p:nvPr/>
        </p:nvSpPr>
        <p:spPr>
          <a:xfrm>
            <a:off x="1666059" y="469602"/>
            <a:ext cx="8960466" cy="584775"/>
          </a:xfrm>
          <a:prstGeom prst="rect">
            <a:avLst/>
          </a:prstGeom>
        </p:spPr>
        <p:txBody>
          <a:bodyPr wrap="none">
            <a:spAutoFit/>
          </a:bodyPr>
          <a:lstStyle/>
          <a:p>
            <a:r>
              <a:rPr lang="en-US" altLang="zh-CN" sz="3200" b="1" dirty="0" smtClean="0"/>
              <a:t>Chronic </a:t>
            </a:r>
            <a:r>
              <a:rPr lang="en-US" altLang="zh-CN" sz="3200" b="1" dirty="0"/>
              <a:t>myelogenous </a:t>
            </a:r>
            <a:r>
              <a:rPr lang="en-US" altLang="zh-CN" sz="3200" b="1" dirty="0" smtClean="0"/>
              <a:t>leukemia (CML) and BCR-ABL </a:t>
            </a:r>
            <a:endParaRPr lang="zh-CN" altLang="en-US" sz="3200" b="1" dirty="0"/>
          </a:p>
        </p:txBody>
      </p:sp>
      <p:sp>
        <p:nvSpPr>
          <p:cNvPr id="6" name="TextBox 5"/>
          <p:cNvSpPr txBox="1"/>
          <p:nvPr/>
        </p:nvSpPr>
        <p:spPr>
          <a:xfrm>
            <a:off x="2019096" y="3867231"/>
            <a:ext cx="8392041" cy="400110"/>
          </a:xfrm>
          <a:prstGeom prst="rect">
            <a:avLst/>
          </a:prstGeom>
          <a:noFill/>
        </p:spPr>
        <p:txBody>
          <a:bodyPr wrap="none" rtlCol="0">
            <a:spAutoFit/>
          </a:bodyPr>
          <a:lstStyle/>
          <a:p>
            <a:r>
              <a:rPr lang="zh-CN" altLang="en-US" sz="2000" dirty="0" smtClean="0"/>
              <a:t>超过</a:t>
            </a:r>
            <a:r>
              <a:rPr lang="en-US" altLang="zh-CN" sz="2000" dirty="0" smtClean="0"/>
              <a:t>95%</a:t>
            </a:r>
            <a:r>
              <a:rPr lang="zh-CN" altLang="en-US" sz="2000" dirty="0" smtClean="0"/>
              <a:t>的慢性粒细胞白血病（</a:t>
            </a:r>
            <a:r>
              <a:rPr lang="en-US" altLang="zh-CN" sz="2000" dirty="0" smtClean="0"/>
              <a:t>CML</a:t>
            </a:r>
            <a:r>
              <a:rPr lang="zh-CN" altLang="en-US" sz="2000" dirty="0" smtClean="0"/>
              <a:t>）肿瘤细胞含有</a:t>
            </a:r>
            <a:r>
              <a:rPr lang="en-US" altLang="zh-CN" sz="2000" dirty="0" smtClean="0"/>
              <a:t>BCR-ABL</a:t>
            </a:r>
            <a:r>
              <a:rPr lang="zh-CN" altLang="en-US" sz="2000" dirty="0" smtClean="0"/>
              <a:t>融合基因变异</a:t>
            </a:r>
            <a:endParaRPr lang="zh-CN" altLang="en-US" sz="2000" dirty="0"/>
          </a:p>
        </p:txBody>
      </p:sp>
      <p:pic>
        <p:nvPicPr>
          <p:cNvPr id="7" name="Picture 6"/>
          <p:cNvPicPr>
            <a:picLocks noChangeAspect="1"/>
          </p:cNvPicPr>
          <p:nvPr/>
        </p:nvPicPr>
        <p:blipFill>
          <a:blip r:embed="rId3"/>
          <a:stretch>
            <a:fillRect/>
          </a:stretch>
        </p:blipFill>
        <p:spPr>
          <a:xfrm>
            <a:off x="3947834" y="4937884"/>
            <a:ext cx="1599275" cy="1566175"/>
          </a:xfrm>
          <a:prstGeom prst="rect">
            <a:avLst/>
          </a:prstGeom>
        </p:spPr>
      </p:pic>
      <p:pic>
        <p:nvPicPr>
          <p:cNvPr id="8" name="Picture 4" descr="https://bkimg.cdn.bcebos.com/pic/b3b7d0a20cf431ad3e2e065d4636acaf2fdd98d2?x-bce-process=image/watermark,image_d2F0ZXIvYmFpa2UxNTA=,g_7,xp_5,yp_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2307" y="4946519"/>
            <a:ext cx="2393146" cy="15575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61885" y="4568552"/>
            <a:ext cx="3185487" cy="369332"/>
          </a:xfrm>
          <a:prstGeom prst="rect">
            <a:avLst/>
          </a:prstGeom>
          <a:noFill/>
        </p:spPr>
        <p:txBody>
          <a:bodyPr wrap="none" rtlCol="0">
            <a:spAutoFit/>
          </a:bodyPr>
          <a:lstStyle/>
          <a:p>
            <a:r>
              <a:rPr lang="zh-CN" altLang="en-US" dirty="0" smtClean="0"/>
              <a:t>正常外周血                           </a:t>
            </a:r>
            <a:r>
              <a:rPr lang="en-US" altLang="zh-CN" dirty="0" smtClean="0"/>
              <a:t>CML</a:t>
            </a:r>
            <a:endParaRPr lang="zh-CN" altLang="en-US" dirty="0"/>
          </a:p>
        </p:txBody>
      </p:sp>
      <p:sp>
        <p:nvSpPr>
          <p:cNvPr id="10" name="Rectangle 9"/>
          <p:cNvSpPr/>
          <p:nvPr/>
        </p:nvSpPr>
        <p:spPr>
          <a:xfrm>
            <a:off x="6253316" y="5150769"/>
            <a:ext cx="4454013" cy="923330"/>
          </a:xfrm>
          <a:prstGeom prst="rect">
            <a:avLst/>
          </a:prstGeom>
        </p:spPr>
        <p:txBody>
          <a:bodyPr wrap="square">
            <a:spAutoFit/>
          </a:bodyPr>
          <a:lstStyle/>
          <a:p>
            <a:pPr>
              <a:lnSpc>
                <a:spcPct val="150000"/>
              </a:lnSpc>
            </a:pPr>
            <a:r>
              <a:rPr lang="en-US" altLang="zh-CN" dirty="0" smtClean="0"/>
              <a:t>CML</a:t>
            </a:r>
            <a:r>
              <a:rPr lang="zh-CN" altLang="en-US" dirty="0" smtClean="0"/>
              <a:t>占</a:t>
            </a:r>
            <a:r>
              <a:rPr lang="zh-CN" altLang="en-US" dirty="0"/>
              <a:t>成人白血病的</a:t>
            </a:r>
            <a:r>
              <a:rPr lang="en-US" altLang="zh-CN" dirty="0"/>
              <a:t>20%</a:t>
            </a:r>
            <a:r>
              <a:rPr lang="zh-CN" altLang="en-US" dirty="0" smtClean="0"/>
              <a:t>；以</a:t>
            </a:r>
            <a:r>
              <a:rPr lang="en-US" altLang="zh-CN" dirty="0"/>
              <a:t>50</a:t>
            </a:r>
            <a:r>
              <a:rPr lang="zh-CN" altLang="en-US" dirty="0"/>
              <a:t>岁以上的人群最常见，平均发病年龄为</a:t>
            </a:r>
            <a:r>
              <a:rPr lang="en-US" altLang="zh-CN" dirty="0"/>
              <a:t>65</a:t>
            </a:r>
            <a:r>
              <a:rPr lang="zh-CN" altLang="en-US" dirty="0" smtClean="0"/>
              <a:t>岁。</a:t>
            </a:r>
            <a:endParaRPr lang="zh-CN" altLang="en-US" dirty="0"/>
          </a:p>
        </p:txBody>
      </p:sp>
    </p:spTree>
    <p:extLst>
      <p:ext uri="{BB962C8B-B14F-4D97-AF65-F5344CB8AC3E}">
        <p14:creationId xmlns:p14="http://schemas.microsoft.com/office/powerpoint/2010/main" val="35974662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04_1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94" y="1161288"/>
            <a:ext cx="4892208" cy="5318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46648" y="1922941"/>
            <a:ext cx="5730240" cy="3271280"/>
          </a:xfrm>
          <a:prstGeom prst="rect">
            <a:avLst/>
          </a:prstGeom>
        </p:spPr>
        <p:txBody>
          <a:bodyPr wrap="square">
            <a:spAutoFit/>
          </a:bodyPr>
          <a:lstStyle/>
          <a:p>
            <a:pPr>
              <a:lnSpc>
                <a:spcPct val="150000"/>
              </a:lnSpc>
            </a:pPr>
            <a:r>
              <a:rPr lang="en-US" altLang="zh-CN" sz="2000" dirty="0">
                <a:latin typeface="FrutigerLTStd-Light"/>
              </a:rPr>
              <a:t>(A) Reciprocal </a:t>
            </a:r>
            <a:r>
              <a:rPr lang="en-US" altLang="zh-CN" sz="2000" dirty="0" smtClean="0">
                <a:latin typeface="FrutigerLTStd-Light"/>
              </a:rPr>
              <a:t>chromosomal translocations </a:t>
            </a:r>
            <a:r>
              <a:rPr lang="en-US" altLang="zh-CN" sz="2000" dirty="0">
                <a:latin typeface="FrutigerLTStd-Light"/>
              </a:rPr>
              <a:t>between </a:t>
            </a:r>
            <a:r>
              <a:rPr lang="en-US" altLang="zh-CN" sz="2000" dirty="0" smtClean="0">
                <a:latin typeface="FrutigerLTStd-Light"/>
              </a:rPr>
              <a:t>human Chromosomes </a:t>
            </a:r>
            <a:r>
              <a:rPr lang="en-US" altLang="zh-CN" sz="2000" dirty="0">
                <a:latin typeface="FrutigerLTStd-Light"/>
              </a:rPr>
              <a:t>9 and 22, which carry </a:t>
            </a:r>
            <a:r>
              <a:rPr lang="en-US" altLang="zh-CN" sz="2000" dirty="0" smtClean="0">
                <a:latin typeface="FrutigerLTStd-Light"/>
              </a:rPr>
              <a:t>the </a:t>
            </a:r>
            <a:r>
              <a:rPr lang="en-US" altLang="zh-CN" sz="2000" i="1" dirty="0" err="1" smtClean="0">
                <a:latin typeface="FrutigerLTStd-LightItalic"/>
              </a:rPr>
              <a:t>abl</a:t>
            </a:r>
            <a:r>
              <a:rPr lang="en-US" altLang="zh-CN" sz="2000" i="1" dirty="0" smtClean="0">
                <a:latin typeface="FrutigerLTStd-LightItalic"/>
              </a:rPr>
              <a:t> </a:t>
            </a:r>
            <a:r>
              <a:rPr lang="en-US" altLang="zh-CN" sz="2000" dirty="0">
                <a:latin typeface="FrutigerLTStd-Light"/>
              </a:rPr>
              <a:t>and </a:t>
            </a:r>
            <a:r>
              <a:rPr lang="en-US" altLang="zh-CN" sz="2000" i="1" dirty="0" err="1">
                <a:latin typeface="FrutigerLTStd-LightItalic"/>
              </a:rPr>
              <a:t>bcr</a:t>
            </a:r>
            <a:r>
              <a:rPr lang="en-US" altLang="zh-CN" sz="2000" i="1" dirty="0">
                <a:latin typeface="FrutigerLTStd-LightItalic"/>
              </a:rPr>
              <a:t> </a:t>
            </a:r>
            <a:r>
              <a:rPr lang="en-US" altLang="zh-CN" sz="2000" dirty="0">
                <a:latin typeface="FrutigerLTStd-Light"/>
              </a:rPr>
              <a:t>genes, respectively, </a:t>
            </a:r>
            <a:r>
              <a:rPr lang="en-US" altLang="zh-CN" sz="2000" dirty="0" smtClean="0">
                <a:latin typeface="FrutigerLTStd-Light"/>
              </a:rPr>
              <a:t>result in </a:t>
            </a:r>
            <a:r>
              <a:rPr lang="en-US" altLang="zh-CN" sz="2000" dirty="0">
                <a:latin typeface="FrutigerLTStd-Light"/>
              </a:rPr>
              <a:t>the formation of fused, hybrid </a:t>
            </a:r>
            <a:r>
              <a:rPr lang="en-US" altLang="zh-CN" sz="2000" dirty="0" smtClean="0">
                <a:latin typeface="FrutigerLTStd-Light"/>
              </a:rPr>
              <a:t>genes that </a:t>
            </a:r>
            <a:r>
              <a:rPr lang="en-US" altLang="zh-CN" sz="2000" dirty="0">
                <a:latin typeface="FrutigerLTStd-Light"/>
              </a:rPr>
              <a:t>encode hybrid </a:t>
            </a:r>
            <a:r>
              <a:rPr lang="en-US" altLang="zh-CN" sz="2000" dirty="0" err="1">
                <a:latin typeface="FrutigerLTStd-Light"/>
              </a:rPr>
              <a:t>Bcr</a:t>
            </a:r>
            <a:r>
              <a:rPr lang="en-US" altLang="zh-CN" sz="2000" dirty="0">
                <a:latin typeface="FrutigerLTStd-Light"/>
              </a:rPr>
              <a:t>–</a:t>
            </a:r>
            <a:r>
              <a:rPr lang="en-US" altLang="zh-CN" sz="2000" dirty="0" err="1">
                <a:latin typeface="FrutigerLTStd-Light"/>
              </a:rPr>
              <a:t>Abl</a:t>
            </a:r>
            <a:r>
              <a:rPr lang="en-US" altLang="zh-CN" sz="2000" dirty="0">
                <a:latin typeface="FrutigerLTStd-Light"/>
              </a:rPr>
              <a:t> </a:t>
            </a:r>
            <a:r>
              <a:rPr lang="en-US" altLang="zh-CN" sz="2000" dirty="0" smtClean="0">
                <a:latin typeface="FrutigerLTStd-Light"/>
              </a:rPr>
              <a:t>proteins commonly </a:t>
            </a:r>
            <a:r>
              <a:rPr lang="en-US" altLang="zh-CN" sz="2000" dirty="0">
                <a:latin typeface="FrutigerLTStd-Light"/>
              </a:rPr>
              <a:t>found in chronic </a:t>
            </a:r>
            <a:r>
              <a:rPr lang="en-US" altLang="zh-CN" sz="2000" dirty="0" err="1" smtClean="0">
                <a:latin typeface="FrutigerLTStd-Light"/>
              </a:rPr>
              <a:t>myelogenous</a:t>
            </a:r>
            <a:r>
              <a:rPr lang="en-US" altLang="zh-CN" sz="2000" dirty="0" smtClean="0">
                <a:latin typeface="FrutigerLTStd-Light"/>
              </a:rPr>
              <a:t> </a:t>
            </a:r>
            <a:r>
              <a:rPr lang="en-US" altLang="zh-CN" sz="2000" dirty="0" err="1" smtClean="0">
                <a:latin typeface="FrutigerLTStd-Light"/>
              </a:rPr>
              <a:t>leukemias</a:t>
            </a:r>
            <a:r>
              <a:rPr lang="en-US" altLang="zh-CN" sz="2000" dirty="0" smtClean="0">
                <a:latin typeface="FrutigerLTStd-Light"/>
              </a:rPr>
              <a:t> </a:t>
            </a:r>
            <a:r>
              <a:rPr lang="en-US" altLang="zh-CN" sz="2000" dirty="0">
                <a:latin typeface="FrutigerLTStd-Light"/>
              </a:rPr>
              <a:t>(CML). </a:t>
            </a:r>
            <a:endParaRPr lang="zh-CN" altLang="en-US" sz="2000" dirty="0"/>
          </a:p>
        </p:txBody>
      </p:sp>
      <p:sp>
        <p:nvSpPr>
          <p:cNvPr id="4" name="Rectangle 3"/>
          <p:cNvSpPr/>
          <p:nvPr/>
        </p:nvSpPr>
        <p:spPr>
          <a:xfrm>
            <a:off x="1927654" y="282957"/>
            <a:ext cx="8606233" cy="523220"/>
          </a:xfrm>
          <a:prstGeom prst="rect">
            <a:avLst/>
          </a:prstGeom>
        </p:spPr>
        <p:txBody>
          <a:bodyPr wrap="square">
            <a:spAutoFit/>
          </a:bodyPr>
          <a:lstStyle/>
          <a:p>
            <a:r>
              <a:rPr lang="en-US" altLang="zh-CN" sz="2800" b="1" dirty="0">
                <a:solidFill>
                  <a:srgbClr val="1271FF"/>
                </a:solidFill>
                <a:latin typeface="FrutigerLTStd-Bold"/>
              </a:rPr>
              <a:t>Figure 4.16 </a:t>
            </a:r>
            <a:r>
              <a:rPr lang="en-US" altLang="zh-CN" sz="2800" b="1" dirty="0">
                <a:solidFill>
                  <a:srgbClr val="000000"/>
                </a:solidFill>
                <a:latin typeface="FrutigerLTStd-Bold"/>
              </a:rPr>
              <a:t>Formation of the </a:t>
            </a:r>
            <a:r>
              <a:rPr lang="en-US" altLang="zh-CN" sz="2800" b="1" i="1" dirty="0" err="1" smtClean="0">
                <a:solidFill>
                  <a:srgbClr val="000000"/>
                </a:solidFill>
                <a:latin typeface="FrutigerLTStd-BoldItalic"/>
              </a:rPr>
              <a:t>bcr</a:t>
            </a:r>
            <a:r>
              <a:rPr lang="en-US" altLang="zh-CN" sz="2800" b="1" i="1" dirty="0" smtClean="0">
                <a:solidFill>
                  <a:srgbClr val="000000"/>
                </a:solidFill>
                <a:latin typeface="FrutigerLTStd-BoldItalic"/>
              </a:rPr>
              <a:t>–</a:t>
            </a:r>
            <a:r>
              <a:rPr lang="en-US" altLang="zh-CN" sz="2800" b="1" i="1" dirty="0" err="1" smtClean="0">
                <a:solidFill>
                  <a:srgbClr val="000000"/>
                </a:solidFill>
                <a:latin typeface="FrutigerLTStd-BoldItalic"/>
              </a:rPr>
              <a:t>abl</a:t>
            </a:r>
            <a:r>
              <a:rPr lang="en-US" altLang="zh-CN" sz="2800" b="1" i="1" dirty="0" smtClean="0">
                <a:solidFill>
                  <a:srgbClr val="000000"/>
                </a:solidFill>
                <a:latin typeface="FrutigerLTStd-BoldItalic"/>
              </a:rPr>
              <a:t> </a:t>
            </a:r>
            <a:r>
              <a:rPr lang="en-US" altLang="zh-CN" sz="2800" b="1" dirty="0" smtClean="0">
                <a:solidFill>
                  <a:srgbClr val="000000"/>
                </a:solidFill>
                <a:latin typeface="FrutigerLTStd-Bold"/>
              </a:rPr>
              <a:t>oncogene</a:t>
            </a:r>
            <a:endParaRPr lang="zh-CN" altLang="en-US" sz="2800" dirty="0"/>
          </a:p>
        </p:txBody>
      </p:sp>
    </p:spTree>
    <p:extLst>
      <p:ext uri="{BB962C8B-B14F-4D97-AF65-F5344CB8AC3E}">
        <p14:creationId xmlns:p14="http://schemas.microsoft.com/office/powerpoint/2010/main" val="26887073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04_1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405" y="1452526"/>
            <a:ext cx="6872731" cy="3067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28418" y="4828204"/>
            <a:ext cx="10204704" cy="1323439"/>
          </a:xfrm>
          <a:prstGeom prst="rect">
            <a:avLst/>
          </a:prstGeom>
        </p:spPr>
        <p:txBody>
          <a:bodyPr wrap="square">
            <a:spAutoFit/>
          </a:bodyPr>
          <a:lstStyle/>
          <a:p>
            <a:r>
              <a:rPr lang="en-US" altLang="zh-CN" sz="2000" dirty="0">
                <a:latin typeface="FrutigerLTStd-Light"/>
              </a:rPr>
              <a:t>(B) </a:t>
            </a:r>
            <a:r>
              <a:rPr lang="en-US" altLang="zh-CN" sz="2000" dirty="0" smtClean="0">
                <a:latin typeface="FrutigerLTStd-Light"/>
              </a:rPr>
              <a:t>The </a:t>
            </a:r>
            <a:r>
              <a:rPr lang="en-US" altLang="zh-CN" sz="2000" dirty="0" err="1" smtClean="0">
                <a:latin typeface="FrutigerLTStd-Light"/>
              </a:rPr>
              <a:t>Bcr-Abl</a:t>
            </a:r>
            <a:r>
              <a:rPr lang="en-US" altLang="zh-CN" sz="2000" dirty="0" smtClean="0">
                <a:latin typeface="FrutigerLTStd-Light"/>
              </a:rPr>
              <a:t> fusion </a:t>
            </a:r>
            <a:r>
              <a:rPr lang="en-US" altLang="zh-CN" sz="2000" dirty="0">
                <a:latin typeface="FrutigerLTStd-Light"/>
              </a:rPr>
              <a:t>causes </a:t>
            </a:r>
            <a:r>
              <a:rPr lang="en-US" altLang="zh-CN" sz="2000" dirty="0" smtClean="0">
                <a:latin typeface="FrutigerLTStd-Light"/>
              </a:rPr>
              <a:t>deregulated firing </a:t>
            </a:r>
            <a:r>
              <a:rPr lang="en-US" altLang="zh-CN" sz="2000" dirty="0">
                <a:latin typeface="FrutigerLTStd-Light"/>
              </a:rPr>
              <a:t>of the tyrosine kinase of the </a:t>
            </a:r>
            <a:r>
              <a:rPr lang="en-US" altLang="zh-CN" sz="2000" dirty="0" smtClean="0">
                <a:latin typeface="FrutigerLTStd-Light"/>
              </a:rPr>
              <a:t>fusion protein</a:t>
            </a:r>
            <a:r>
              <a:rPr lang="en-US" altLang="zh-CN" sz="2000" dirty="0">
                <a:latin typeface="FrutigerLTStd-Light"/>
              </a:rPr>
              <a:t>, which is equivalent to the </a:t>
            </a:r>
            <a:r>
              <a:rPr lang="en-US" altLang="zh-CN" sz="2000" dirty="0" smtClean="0">
                <a:latin typeface="FrutigerLTStd-Light"/>
              </a:rPr>
              <a:t>SH1 domain</a:t>
            </a:r>
            <a:r>
              <a:rPr lang="en-US" altLang="zh-CN" sz="2000" dirty="0">
                <a:latin typeface="FrutigerLTStd-Light"/>
              </a:rPr>
              <a:t>; this firing (to be discussed </a:t>
            </a:r>
            <a:r>
              <a:rPr lang="en-US" altLang="zh-CN" sz="2000" dirty="0" smtClean="0">
                <a:latin typeface="FrutigerLTStd-Light"/>
              </a:rPr>
              <a:t>in Section </a:t>
            </a:r>
            <a:r>
              <a:rPr lang="en-US" altLang="zh-CN" sz="2000" dirty="0">
                <a:latin typeface="FrutigerLTStd-Light"/>
              </a:rPr>
              <a:t>6.3) is responsible for most </a:t>
            </a:r>
            <a:r>
              <a:rPr lang="en-US" altLang="zh-CN" sz="2000" dirty="0" smtClean="0">
                <a:latin typeface="FrutigerLTStd-Light"/>
              </a:rPr>
              <a:t>of the </a:t>
            </a:r>
            <a:r>
              <a:rPr lang="en-US" altLang="zh-CN" sz="2000" dirty="0">
                <a:latin typeface="FrutigerLTStd-Light"/>
              </a:rPr>
              <a:t>transforming effects of the </a:t>
            </a:r>
            <a:r>
              <a:rPr lang="en-US" altLang="zh-CN" sz="2000" dirty="0" smtClean="0">
                <a:latin typeface="FrutigerLTStd-Light"/>
              </a:rPr>
              <a:t>newly formed </a:t>
            </a:r>
            <a:r>
              <a:rPr lang="en-US" altLang="zh-CN" sz="2000" dirty="0" err="1">
                <a:latin typeface="FrutigerLTStd-Light"/>
              </a:rPr>
              <a:t>oncoprotein</a:t>
            </a:r>
            <a:r>
              <a:rPr lang="en-US" altLang="zh-CN" sz="2000" dirty="0">
                <a:latin typeface="FrutigerLTStd-Light"/>
              </a:rPr>
              <a:t>.</a:t>
            </a:r>
            <a:endParaRPr lang="zh-CN" altLang="en-US" sz="2000" dirty="0"/>
          </a:p>
        </p:txBody>
      </p:sp>
      <p:sp>
        <p:nvSpPr>
          <p:cNvPr id="4" name="Rectangle 3"/>
          <p:cNvSpPr/>
          <p:nvPr/>
        </p:nvSpPr>
        <p:spPr>
          <a:xfrm>
            <a:off x="1927654" y="282957"/>
            <a:ext cx="8606233" cy="523220"/>
          </a:xfrm>
          <a:prstGeom prst="rect">
            <a:avLst/>
          </a:prstGeom>
        </p:spPr>
        <p:txBody>
          <a:bodyPr wrap="square">
            <a:spAutoFit/>
          </a:bodyPr>
          <a:lstStyle/>
          <a:p>
            <a:r>
              <a:rPr lang="en-US" altLang="zh-CN" sz="2800" b="1" dirty="0">
                <a:solidFill>
                  <a:srgbClr val="1271FF"/>
                </a:solidFill>
                <a:latin typeface="FrutigerLTStd-Bold"/>
              </a:rPr>
              <a:t>Figure 4.16 </a:t>
            </a:r>
            <a:r>
              <a:rPr lang="en-US" altLang="zh-CN" sz="2800" b="1" dirty="0">
                <a:solidFill>
                  <a:srgbClr val="000000"/>
                </a:solidFill>
                <a:latin typeface="FrutigerLTStd-Bold"/>
              </a:rPr>
              <a:t>Formation of the </a:t>
            </a:r>
            <a:r>
              <a:rPr lang="en-US" altLang="zh-CN" sz="2800" b="1" i="1" dirty="0" err="1" smtClean="0">
                <a:solidFill>
                  <a:srgbClr val="000000"/>
                </a:solidFill>
                <a:latin typeface="FrutigerLTStd-BoldItalic"/>
              </a:rPr>
              <a:t>bcr</a:t>
            </a:r>
            <a:r>
              <a:rPr lang="en-US" altLang="zh-CN" sz="2800" b="1" i="1" dirty="0" smtClean="0">
                <a:solidFill>
                  <a:srgbClr val="000000"/>
                </a:solidFill>
                <a:latin typeface="FrutigerLTStd-BoldItalic"/>
              </a:rPr>
              <a:t>–</a:t>
            </a:r>
            <a:r>
              <a:rPr lang="en-US" altLang="zh-CN" sz="2800" b="1" i="1" dirty="0" err="1" smtClean="0">
                <a:solidFill>
                  <a:srgbClr val="000000"/>
                </a:solidFill>
                <a:latin typeface="FrutigerLTStd-BoldItalic"/>
              </a:rPr>
              <a:t>abl</a:t>
            </a:r>
            <a:r>
              <a:rPr lang="en-US" altLang="zh-CN" sz="2800" b="1" i="1" dirty="0" smtClean="0">
                <a:solidFill>
                  <a:srgbClr val="000000"/>
                </a:solidFill>
                <a:latin typeface="FrutigerLTStd-BoldItalic"/>
              </a:rPr>
              <a:t> </a:t>
            </a:r>
            <a:r>
              <a:rPr lang="en-US" altLang="zh-CN" sz="2800" b="1" dirty="0" smtClean="0">
                <a:solidFill>
                  <a:srgbClr val="000000"/>
                </a:solidFill>
                <a:latin typeface="FrutigerLTStd-Bold"/>
              </a:rPr>
              <a:t>oncogene</a:t>
            </a:r>
            <a:endParaRPr lang="zh-CN" altLang="en-US" sz="2800" dirty="0"/>
          </a:p>
        </p:txBody>
      </p:sp>
    </p:spTree>
    <p:extLst>
      <p:ext uri="{BB962C8B-B14F-4D97-AF65-F5344CB8AC3E}">
        <p14:creationId xmlns:p14="http://schemas.microsoft.com/office/powerpoint/2010/main" val="20125833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table_04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684" y="179996"/>
            <a:ext cx="6143244" cy="656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Arrow 1"/>
          <p:cNvSpPr/>
          <p:nvPr/>
        </p:nvSpPr>
        <p:spPr>
          <a:xfrm>
            <a:off x="2011680" y="1088136"/>
            <a:ext cx="393192" cy="137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Right Arrow 3"/>
          <p:cNvSpPr/>
          <p:nvPr/>
        </p:nvSpPr>
        <p:spPr>
          <a:xfrm>
            <a:off x="2017776" y="2017776"/>
            <a:ext cx="393192" cy="137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46858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0444" y="1967754"/>
            <a:ext cx="9633484" cy="2866270"/>
          </a:xfrm>
          <a:prstGeom prst="rect">
            <a:avLst/>
          </a:prstGeom>
        </p:spPr>
      </p:pic>
      <p:sp>
        <p:nvSpPr>
          <p:cNvPr id="4" name="Rectangle 3"/>
          <p:cNvSpPr/>
          <p:nvPr/>
        </p:nvSpPr>
        <p:spPr>
          <a:xfrm>
            <a:off x="1411224" y="490651"/>
            <a:ext cx="10607040" cy="646331"/>
          </a:xfrm>
          <a:prstGeom prst="rect">
            <a:avLst/>
          </a:prstGeom>
        </p:spPr>
        <p:txBody>
          <a:bodyPr wrap="square">
            <a:spAutoFit/>
          </a:bodyPr>
          <a:lstStyle/>
          <a:p>
            <a:r>
              <a:rPr lang="en-US" altLang="zh-CN" sz="3600" b="1" i="1" dirty="0"/>
              <a:t>TERT</a:t>
            </a:r>
            <a:r>
              <a:rPr lang="en-US" altLang="zh-CN" sz="3600" b="1" dirty="0"/>
              <a:t> </a:t>
            </a:r>
            <a:r>
              <a:rPr lang="en-US" altLang="zh-CN" sz="3600" b="1" dirty="0" smtClean="0"/>
              <a:t>Promoter Mutations </a:t>
            </a:r>
            <a:r>
              <a:rPr lang="en-US" altLang="zh-CN" sz="3600" b="1" dirty="0"/>
              <a:t>in Human Melanoma</a:t>
            </a:r>
            <a:endParaRPr lang="zh-CN" altLang="en-US" sz="3600" b="1" dirty="0"/>
          </a:p>
        </p:txBody>
      </p:sp>
      <p:sp>
        <p:nvSpPr>
          <p:cNvPr id="5" name="Rectangle 4"/>
          <p:cNvSpPr/>
          <p:nvPr/>
        </p:nvSpPr>
        <p:spPr>
          <a:xfrm>
            <a:off x="3020568" y="5295464"/>
            <a:ext cx="5876544" cy="738664"/>
          </a:xfrm>
          <a:prstGeom prst="rect">
            <a:avLst/>
          </a:prstGeom>
        </p:spPr>
        <p:txBody>
          <a:bodyPr wrap="square">
            <a:spAutoFit/>
          </a:bodyPr>
          <a:lstStyle/>
          <a:p>
            <a:r>
              <a:rPr lang="en-US" altLang="zh-CN" sz="1400" b="1" dirty="0">
                <a:solidFill>
                  <a:srgbClr val="642A8F"/>
                </a:solidFill>
                <a:latin typeface="arial" panose="020B0604020202020204" pitchFamily="34" charset="0"/>
                <a:hlinkClick r:id="rId3"/>
              </a:rPr>
              <a:t>Highly</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recurrent</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TERT</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promoter</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mutations</a:t>
            </a:r>
            <a:r>
              <a:rPr lang="en-US" altLang="zh-CN" sz="1400" dirty="0">
                <a:solidFill>
                  <a:srgbClr val="642A8F"/>
                </a:solidFill>
                <a:latin typeface="arial" panose="020B0604020202020204" pitchFamily="34" charset="0"/>
                <a:hlinkClick r:id="rId3"/>
              </a:rPr>
              <a:t> in </a:t>
            </a:r>
            <a:r>
              <a:rPr lang="en-US" altLang="zh-CN" sz="1400" b="1" dirty="0">
                <a:solidFill>
                  <a:srgbClr val="642A8F"/>
                </a:solidFill>
                <a:latin typeface="arial" panose="020B0604020202020204" pitchFamily="34" charset="0"/>
                <a:hlinkClick r:id="rId3"/>
              </a:rPr>
              <a:t>human</a:t>
            </a:r>
            <a:r>
              <a:rPr lang="en-US" altLang="zh-CN" sz="1400" dirty="0">
                <a:solidFill>
                  <a:srgbClr val="642A8F"/>
                </a:solidFill>
                <a:latin typeface="arial" panose="020B0604020202020204" pitchFamily="34" charset="0"/>
                <a:hlinkClick r:id="rId3"/>
              </a:rPr>
              <a:t> </a:t>
            </a:r>
            <a:r>
              <a:rPr lang="en-US" altLang="zh-CN" sz="1400" b="1" dirty="0">
                <a:solidFill>
                  <a:srgbClr val="642A8F"/>
                </a:solidFill>
                <a:latin typeface="arial" panose="020B0604020202020204" pitchFamily="34" charset="0"/>
                <a:hlinkClick r:id="rId3"/>
              </a:rPr>
              <a:t>melanoma</a:t>
            </a:r>
            <a:r>
              <a:rPr lang="en-US" altLang="zh-CN" sz="1400" dirty="0">
                <a:solidFill>
                  <a:srgbClr val="642A8F"/>
                </a:solidFill>
                <a:latin typeface="arial" panose="020B0604020202020204" pitchFamily="34" charset="0"/>
                <a:hlinkClick r:id="rId3"/>
              </a:rPr>
              <a:t>.</a:t>
            </a:r>
            <a:endParaRPr lang="en-US" altLang="zh-CN" sz="1400" dirty="0">
              <a:solidFill>
                <a:srgbClr val="000000"/>
              </a:solidFill>
              <a:latin typeface="arial" panose="020B0604020202020204" pitchFamily="34" charset="0"/>
            </a:endParaRPr>
          </a:p>
          <a:p>
            <a:r>
              <a:rPr lang="en-US" altLang="zh-CN" sz="1400" dirty="0">
                <a:solidFill>
                  <a:srgbClr val="000000"/>
                </a:solidFill>
                <a:latin typeface="arial" panose="020B0604020202020204" pitchFamily="34" charset="0"/>
              </a:rPr>
              <a:t>Huang FW, </a:t>
            </a:r>
            <a:r>
              <a:rPr lang="en-US" altLang="zh-CN" sz="1400" dirty="0" err="1">
                <a:solidFill>
                  <a:srgbClr val="000000"/>
                </a:solidFill>
                <a:latin typeface="arial" panose="020B0604020202020204" pitchFamily="34" charset="0"/>
              </a:rPr>
              <a:t>Hodis</a:t>
            </a:r>
            <a:r>
              <a:rPr lang="en-US" altLang="zh-CN" sz="1400" dirty="0">
                <a:solidFill>
                  <a:srgbClr val="000000"/>
                </a:solidFill>
                <a:latin typeface="arial" panose="020B0604020202020204" pitchFamily="34" charset="0"/>
              </a:rPr>
              <a:t> E, Xu MJ, </a:t>
            </a:r>
            <a:r>
              <a:rPr lang="en-US" altLang="zh-CN" sz="1400" dirty="0" err="1">
                <a:solidFill>
                  <a:srgbClr val="000000"/>
                </a:solidFill>
                <a:latin typeface="arial" panose="020B0604020202020204" pitchFamily="34" charset="0"/>
              </a:rPr>
              <a:t>Kryukov</a:t>
            </a:r>
            <a:r>
              <a:rPr lang="en-US" altLang="zh-CN" sz="1400" dirty="0">
                <a:solidFill>
                  <a:srgbClr val="000000"/>
                </a:solidFill>
                <a:latin typeface="arial" panose="020B0604020202020204" pitchFamily="34" charset="0"/>
              </a:rPr>
              <a:t> GV, Chin L, Garraway LA.</a:t>
            </a:r>
          </a:p>
          <a:p>
            <a:r>
              <a:rPr lang="en-US" altLang="zh-CN" sz="1400" dirty="0">
                <a:solidFill>
                  <a:srgbClr val="000000"/>
                </a:solidFill>
                <a:latin typeface="arial" panose="020B0604020202020204" pitchFamily="34" charset="0"/>
              </a:rPr>
              <a:t>Science. 2013 Feb 22;339(6122):957-9.</a:t>
            </a:r>
            <a:endParaRPr lang="en-US" altLang="zh-CN" sz="1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289080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4328" y="356616"/>
            <a:ext cx="6824945" cy="646331"/>
          </a:xfrm>
          <a:prstGeom prst="rect">
            <a:avLst/>
          </a:prstGeom>
          <a:noFill/>
        </p:spPr>
        <p:txBody>
          <a:bodyPr wrap="none" rtlCol="0">
            <a:spAutoFit/>
          </a:bodyPr>
          <a:lstStyle/>
          <a:p>
            <a:r>
              <a:rPr lang="en-US" altLang="zh-CN" sz="3600" b="1" dirty="0" smtClean="0">
                <a:solidFill>
                  <a:srgbClr val="FF0000"/>
                </a:solidFill>
              </a:rPr>
              <a:t>From proto-oncogene to oncogene</a:t>
            </a:r>
            <a:endParaRPr lang="zh-CN" altLang="en-US" sz="3600" b="1" dirty="0">
              <a:solidFill>
                <a:srgbClr val="FF0000"/>
              </a:solidFill>
            </a:endParaRPr>
          </a:p>
        </p:txBody>
      </p:sp>
      <p:sp>
        <p:nvSpPr>
          <p:cNvPr id="3" name="TextBox 2"/>
          <p:cNvSpPr txBox="1"/>
          <p:nvPr/>
        </p:nvSpPr>
        <p:spPr>
          <a:xfrm>
            <a:off x="1106424" y="1828800"/>
            <a:ext cx="10168168" cy="3416320"/>
          </a:xfrm>
          <a:prstGeom prst="rect">
            <a:avLst/>
          </a:prstGeom>
          <a:noFill/>
        </p:spPr>
        <p:txBody>
          <a:bodyPr wrap="none" rtlCol="0">
            <a:spAutoFit/>
          </a:bodyPr>
          <a:lstStyle/>
          <a:p>
            <a:r>
              <a:rPr lang="en-US" altLang="zh-CN" sz="2400" dirty="0" smtClean="0"/>
              <a:t>1,  point mutation in coding region,  </a:t>
            </a:r>
            <a:r>
              <a:rPr lang="en-US" altLang="zh-CN" sz="2400" i="1" dirty="0" smtClean="0">
                <a:solidFill>
                  <a:srgbClr val="FF0000"/>
                </a:solidFill>
              </a:rPr>
              <a:t>K-RAS</a:t>
            </a:r>
            <a:r>
              <a:rPr lang="en-US" altLang="zh-CN" sz="2400" i="1" baseline="30000" dirty="0" smtClean="0">
                <a:solidFill>
                  <a:srgbClr val="FF0000"/>
                </a:solidFill>
              </a:rPr>
              <a:t>G12D</a:t>
            </a:r>
          </a:p>
          <a:p>
            <a:endParaRPr lang="en-US" altLang="zh-CN" sz="2400" dirty="0"/>
          </a:p>
          <a:p>
            <a:r>
              <a:rPr lang="en-US" altLang="zh-CN" sz="2400" dirty="0" smtClean="0"/>
              <a:t>2, gene amplification, </a:t>
            </a:r>
            <a:r>
              <a:rPr lang="en-US" altLang="zh-CN" sz="2400" dirty="0" smtClean="0">
                <a:solidFill>
                  <a:srgbClr val="FF0000"/>
                </a:solidFill>
              </a:rPr>
              <a:t>MYC, </a:t>
            </a:r>
            <a:r>
              <a:rPr lang="en-US" altLang="zh-CN" sz="2400" i="1" dirty="0" smtClean="0">
                <a:solidFill>
                  <a:srgbClr val="FF0000"/>
                </a:solidFill>
              </a:rPr>
              <a:t>ERBB</a:t>
            </a:r>
          </a:p>
          <a:p>
            <a:endParaRPr lang="en-US" altLang="zh-CN" sz="2400" dirty="0"/>
          </a:p>
          <a:p>
            <a:r>
              <a:rPr lang="en-US" altLang="zh-CN" sz="2400" dirty="0" smtClean="0"/>
              <a:t>3, strong promoter after chromosome translocation, </a:t>
            </a:r>
            <a:r>
              <a:rPr lang="en-US" altLang="zh-CN" sz="2400" i="1" dirty="0" smtClean="0">
                <a:solidFill>
                  <a:srgbClr val="FF0000"/>
                </a:solidFill>
              </a:rPr>
              <a:t>MYC</a:t>
            </a:r>
            <a:r>
              <a:rPr lang="en-US" altLang="zh-CN" sz="2400" dirty="0" smtClean="0">
                <a:solidFill>
                  <a:srgbClr val="FF0000"/>
                </a:solidFill>
              </a:rPr>
              <a:t> in </a:t>
            </a:r>
            <a:r>
              <a:rPr lang="en-US" altLang="zh-CN" sz="2400" dirty="0" err="1" smtClean="0">
                <a:solidFill>
                  <a:srgbClr val="FF0000"/>
                </a:solidFill>
              </a:rPr>
              <a:t>Burkitt`s</a:t>
            </a:r>
            <a:r>
              <a:rPr lang="en-US" altLang="zh-CN" sz="2400" dirty="0" smtClean="0">
                <a:solidFill>
                  <a:srgbClr val="FF0000"/>
                </a:solidFill>
              </a:rPr>
              <a:t> lymphoma</a:t>
            </a:r>
          </a:p>
          <a:p>
            <a:endParaRPr lang="en-US" altLang="zh-CN" sz="2400" dirty="0"/>
          </a:p>
          <a:p>
            <a:r>
              <a:rPr lang="en-US" altLang="zh-CN" sz="2400" dirty="0" smtClean="0"/>
              <a:t>4, protein structure changes, </a:t>
            </a:r>
            <a:r>
              <a:rPr lang="en-US" altLang="zh-CN" sz="2400" i="1" dirty="0" smtClean="0">
                <a:solidFill>
                  <a:srgbClr val="FF0000"/>
                </a:solidFill>
              </a:rPr>
              <a:t>BCR-ABL</a:t>
            </a:r>
            <a:r>
              <a:rPr lang="en-US" altLang="zh-CN" sz="2400" dirty="0" smtClean="0"/>
              <a:t> </a:t>
            </a:r>
          </a:p>
          <a:p>
            <a:endParaRPr lang="en-US" altLang="zh-CN" sz="2400" dirty="0"/>
          </a:p>
          <a:p>
            <a:r>
              <a:rPr lang="en-US" altLang="zh-CN" sz="2400" dirty="0" smtClean="0"/>
              <a:t>5, promoter mutation</a:t>
            </a:r>
            <a:r>
              <a:rPr lang="en-US" altLang="zh-CN" sz="2400" dirty="0"/>
              <a:t>, </a:t>
            </a:r>
            <a:r>
              <a:rPr lang="en-US" altLang="zh-CN" sz="2400" i="1" dirty="0">
                <a:solidFill>
                  <a:srgbClr val="FF0000"/>
                </a:solidFill>
              </a:rPr>
              <a:t>TERT</a:t>
            </a:r>
            <a:r>
              <a:rPr lang="en-US" altLang="zh-CN" sz="2400" dirty="0"/>
              <a:t> Promoter Mutations</a:t>
            </a:r>
            <a:endParaRPr lang="zh-CN" altLang="en-US" sz="2400" dirty="0"/>
          </a:p>
        </p:txBody>
      </p:sp>
    </p:spTree>
    <p:extLst>
      <p:ext uri="{BB962C8B-B14F-4D97-AF65-F5344CB8AC3E}">
        <p14:creationId xmlns:p14="http://schemas.microsoft.com/office/powerpoint/2010/main" val="2443918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79858" y="692214"/>
            <a:ext cx="7700313" cy="584775"/>
          </a:xfrm>
          <a:prstGeom prst="rect">
            <a:avLst/>
          </a:prstGeom>
          <a:noFill/>
        </p:spPr>
        <p:txBody>
          <a:bodyPr wrap="none" rtlCol="0">
            <a:spAutoFit/>
          </a:bodyPr>
          <a:lstStyle/>
          <a:p>
            <a:r>
              <a:rPr lang="en-US" altLang="zh-CN" sz="3200" b="1" dirty="0" smtClean="0">
                <a:solidFill>
                  <a:srgbClr val="FF0000"/>
                </a:solidFill>
              </a:rPr>
              <a:t>Bio techniques mentioned in today`s lecture</a:t>
            </a:r>
            <a:endParaRPr lang="zh-CN" altLang="en-US" sz="3200" b="1" dirty="0">
              <a:solidFill>
                <a:srgbClr val="FF0000"/>
              </a:solidFill>
            </a:endParaRPr>
          </a:p>
        </p:txBody>
      </p:sp>
      <p:sp>
        <p:nvSpPr>
          <p:cNvPr id="3" name="TextBox 2"/>
          <p:cNvSpPr txBox="1"/>
          <p:nvPr/>
        </p:nvSpPr>
        <p:spPr>
          <a:xfrm>
            <a:off x="1311550" y="1929520"/>
            <a:ext cx="6019725" cy="3323987"/>
          </a:xfrm>
          <a:prstGeom prst="rect">
            <a:avLst/>
          </a:prstGeom>
          <a:noFill/>
        </p:spPr>
        <p:txBody>
          <a:bodyPr wrap="none" rtlCol="0">
            <a:spAutoFit/>
          </a:bodyPr>
          <a:lstStyle/>
          <a:p>
            <a:pPr>
              <a:lnSpc>
                <a:spcPct val="150000"/>
              </a:lnSpc>
            </a:pPr>
            <a:r>
              <a:rPr lang="en-US" altLang="zh-CN" sz="2800" dirty="0" smtClean="0"/>
              <a:t>Gene transfection</a:t>
            </a:r>
            <a:r>
              <a:rPr lang="zh-CN" altLang="en-US" sz="2800" dirty="0" smtClean="0"/>
              <a:t> </a:t>
            </a:r>
            <a:r>
              <a:rPr lang="en-US" altLang="zh-CN" sz="2800" dirty="0" smtClean="0"/>
              <a:t>(</a:t>
            </a:r>
            <a:r>
              <a:rPr lang="zh-CN" altLang="en-US" sz="2800" dirty="0" smtClean="0"/>
              <a:t>转染</a:t>
            </a:r>
            <a:r>
              <a:rPr lang="en-US" altLang="zh-CN" sz="2800" dirty="0" smtClean="0"/>
              <a:t>),</a:t>
            </a:r>
          </a:p>
          <a:p>
            <a:pPr>
              <a:lnSpc>
                <a:spcPct val="150000"/>
              </a:lnSpc>
            </a:pPr>
            <a:r>
              <a:rPr lang="en-US" altLang="zh-CN" sz="2800" dirty="0" smtClean="0"/>
              <a:t>Southern blot, </a:t>
            </a:r>
          </a:p>
          <a:p>
            <a:pPr>
              <a:lnSpc>
                <a:spcPct val="150000"/>
              </a:lnSpc>
            </a:pPr>
            <a:r>
              <a:rPr lang="en-US" altLang="zh-CN" sz="2800" dirty="0" smtClean="0"/>
              <a:t>Northern blot, </a:t>
            </a:r>
          </a:p>
          <a:p>
            <a:pPr>
              <a:lnSpc>
                <a:spcPct val="150000"/>
              </a:lnSpc>
            </a:pPr>
            <a:r>
              <a:rPr lang="en-US" altLang="zh-CN" sz="2800" dirty="0" smtClean="0"/>
              <a:t>Western blot,</a:t>
            </a:r>
            <a:endParaRPr lang="en-US" altLang="zh-CN" sz="2800" dirty="0"/>
          </a:p>
          <a:p>
            <a:pPr>
              <a:lnSpc>
                <a:spcPct val="150000"/>
              </a:lnSpc>
            </a:pPr>
            <a:r>
              <a:rPr lang="en-US" altLang="zh-CN" sz="2800" dirty="0" smtClean="0"/>
              <a:t>Fluorescence </a:t>
            </a:r>
            <a:r>
              <a:rPr lang="en-US" altLang="zh-CN" sz="2800" dirty="0"/>
              <a:t>in situ hybridization (FISH</a:t>
            </a:r>
            <a:r>
              <a:rPr lang="en-US" altLang="zh-CN" sz="2800" dirty="0" smtClean="0"/>
              <a:t>),</a:t>
            </a:r>
            <a:endParaRPr lang="zh-CN" altLang="en-US" sz="2800" dirty="0"/>
          </a:p>
        </p:txBody>
      </p:sp>
    </p:spTree>
    <p:extLst>
      <p:ext uri="{BB962C8B-B14F-4D97-AF65-F5344CB8AC3E}">
        <p14:creationId xmlns:p14="http://schemas.microsoft.com/office/powerpoint/2010/main" val="15893405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34184" y="2173147"/>
            <a:ext cx="8217408" cy="2031325"/>
          </a:xfrm>
          <a:prstGeom prst="rect">
            <a:avLst/>
          </a:prstGeom>
        </p:spPr>
        <p:txBody>
          <a:bodyPr wrap="square">
            <a:spAutoFit/>
          </a:bodyPr>
          <a:lstStyle/>
          <a:p>
            <a:pPr>
              <a:lnSpc>
                <a:spcPct val="150000"/>
              </a:lnSpc>
            </a:pPr>
            <a:r>
              <a:rPr lang="en-US" altLang="zh-CN" sz="2800" dirty="0">
                <a:solidFill>
                  <a:srgbClr val="1271FF"/>
                </a:solidFill>
                <a:latin typeface="ACaslonPro-Regular"/>
              </a:rPr>
              <a:t>4.1 Can cancers be triggered by the activation </a:t>
            </a:r>
            <a:r>
              <a:rPr lang="en-US" altLang="zh-CN" sz="2800" dirty="0" smtClean="0">
                <a:solidFill>
                  <a:srgbClr val="1271FF"/>
                </a:solidFill>
                <a:latin typeface="ACaslonPro-Regular"/>
              </a:rPr>
              <a:t>of endogenous retroviruses(</a:t>
            </a:r>
            <a:r>
              <a:rPr lang="zh-CN" altLang="en-US" sz="2800" dirty="0" smtClean="0">
                <a:latin typeface="ACaslonPro-Regular"/>
              </a:rPr>
              <a:t>内源逆转录病毒</a:t>
            </a:r>
            <a:r>
              <a:rPr lang="en-US" altLang="zh-CN" sz="2800" dirty="0" smtClean="0">
                <a:solidFill>
                  <a:srgbClr val="1271FF"/>
                </a:solidFill>
                <a:latin typeface="ACaslonPro-Regular"/>
              </a:rPr>
              <a:t>)?</a:t>
            </a:r>
            <a:endParaRPr lang="zh-CN" altLang="en-US" sz="2800" dirty="0"/>
          </a:p>
        </p:txBody>
      </p:sp>
    </p:spTree>
    <p:extLst>
      <p:ext uri="{BB962C8B-B14F-4D97-AF65-F5344CB8AC3E}">
        <p14:creationId xmlns:p14="http://schemas.microsoft.com/office/powerpoint/2010/main" val="1184005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2780" y="1661282"/>
            <a:ext cx="9753600" cy="1631216"/>
          </a:xfrm>
          <a:prstGeom prst="rect">
            <a:avLst/>
          </a:prstGeom>
        </p:spPr>
        <p:txBody>
          <a:bodyPr wrap="square">
            <a:spAutoFit/>
          </a:bodyPr>
          <a:lstStyle/>
          <a:p>
            <a:r>
              <a:rPr lang="en-US" altLang="zh-CN" sz="2000" b="1" u="sng" dirty="0" smtClean="0">
                <a:solidFill>
                  <a:srgbClr val="FF0000"/>
                </a:solidFill>
                <a:latin typeface="UtopiaStd-Bold"/>
              </a:rPr>
              <a:t>Endogenous </a:t>
            </a:r>
            <a:r>
              <a:rPr lang="en-US" altLang="zh-CN" sz="2000" b="1" u="sng" dirty="0">
                <a:solidFill>
                  <a:srgbClr val="FF0000"/>
                </a:solidFill>
                <a:latin typeface="UtopiaStd-Bold"/>
              </a:rPr>
              <a:t>proviruses </a:t>
            </a:r>
            <a:r>
              <a:rPr lang="en-US" altLang="zh-CN" sz="2000" dirty="0">
                <a:latin typeface="UtopiaStd-Regular"/>
              </a:rPr>
              <a:t>are transcriptionally silent, and their presence in all </a:t>
            </a:r>
            <a:r>
              <a:rPr lang="en-US" altLang="zh-CN" sz="2000" dirty="0" smtClean="0">
                <a:latin typeface="UtopiaStd-Regular"/>
              </a:rPr>
              <a:t>of the </a:t>
            </a:r>
            <a:r>
              <a:rPr lang="en-US" altLang="zh-CN" sz="2000" dirty="0">
                <a:latin typeface="UtopiaStd-Regular"/>
              </a:rPr>
              <a:t>cells of an organism is not apparent. On rare occasions, however, it is possible </a:t>
            </a:r>
            <a:r>
              <a:rPr lang="en-US" altLang="zh-CN" sz="2000" dirty="0" smtClean="0">
                <a:latin typeface="UtopiaStd-Regular"/>
              </a:rPr>
              <a:t>to awaken </a:t>
            </a:r>
            <a:r>
              <a:rPr lang="en-US" altLang="zh-CN" sz="2000" dirty="0">
                <a:latin typeface="UtopiaStd-Regular"/>
              </a:rPr>
              <a:t>the expression of such latent endogenous proviruses, which often retain </a:t>
            </a:r>
            <a:r>
              <a:rPr lang="en-US" altLang="zh-CN" sz="2000" dirty="0" smtClean="0">
                <a:latin typeface="UtopiaStd-Regular"/>
              </a:rPr>
              <a:t>the ability </a:t>
            </a:r>
            <a:r>
              <a:rPr lang="en-US" altLang="zh-CN" sz="2000" dirty="0">
                <a:latin typeface="UtopiaStd-Regular"/>
              </a:rPr>
              <a:t>to encode infectious retrovirus </a:t>
            </a:r>
            <a:r>
              <a:rPr lang="en-US" altLang="zh-CN" sz="2000" dirty="0" smtClean="0">
                <a:latin typeface="UtopiaStd-Regular"/>
              </a:rPr>
              <a:t>particles, and leads to the transformation of cells.</a:t>
            </a:r>
            <a:endParaRPr lang="zh-CN" altLang="en-US" sz="2000" dirty="0"/>
          </a:p>
        </p:txBody>
      </p:sp>
      <p:sp>
        <p:nvSpPr>
          <p:cNvPr id="3" name="Rectangle 2"/>
          <p:cNvSpPr/>
          <p:nvPr/>
        </p:nvSpPr>
        <p:spPr>
          <a:xfrm>
            <a:off x="1933124" y="446270"/>
            <a:ext cx="8532913" cy="584775"/>
          </a:xfrm>
          <a:prstGeom prst="rect">
            <a:avLst/>
          </a:prstGeom>
        </p:spPr>
        <p:txBody>
          <a:bodyPr wrap="none">
            <a:spAutoFit/>
          </a:bodyPr>
          <a:lstStyle/>
          <a:p>
            <a:r>
              <a:rPr lang="en-US" altLang="zh-CN" sz="3200" b="1" dirty="0" smtClean="0">
                <a:solidFill>
                  <a:srgbClr val="FF0000"/>
                </a:solidFill>
              </a:rPr>
              <a:t>Viral </a:t>
            </a:r>
            <a:r>
              <a:rPr lang="en-US" altLang="zh-CN" sz="3200" b="1" dirty="0">
                <a:solidFill>
                  <a:srgbClr val="FF0000"/>
                </a:solidFill>
              </a:rPr>
              <a:t>origin of the majority of </a:t>
            </a:r>
            <a:r>
              <a:rPr lang="en-US" altLang="zh-CN" sz="3200" b="1" dirty="0" smtClean="0">
                <a:solidFill>
                  <a:srgbClr val="FF0000"/>
                </a:solidFill>
              </a:rPr>
              <a:t>malignant tumors? </a:t>
            </a:r>
            <a:endParaRPr lang="zh-CN" altLang="en-US" sz="3200" b="1" dirty="0">
              <a:solidFill>
                <a:srgbClr val="FF0000"/>
              </a:solidFill>
            </a:endParaRPr>
          </a:p>
        </p:txBody>
      </p:sp>
      <p:sp>
        <p:nvSpPr>
          <p:cNvPr id="4" name="Rectangle 3"/>
          <p:cNvSpPr/>
          <p:nvPr/>
        </p:nvSpPr>
        <p:spPr>
          <a:xfrm>
            <a:off x="1322780" y="3715350"/>
            <a:ext cx="9753600" cy="1631216"/>
          </a:xfrm>
          <a:prstGeom prst="rect">
            <a:avLst/>
          </a:prstGeom>
        </p:spPr>
        <p:txBody>
          <a:bodyPr wrap="square">
            <a:spAutoFit/>
          </a:bodyPr>
          <a:lstStyle/>
          <a:p>
            <a:r>
              <a:rPr lang="en-US" altLang="zh-CN" sz="2000" dirty="0" smtClean="0">
                <a:latin typeface="UtopiaStd-Regular"/>
              </a:rPr>
              <a:t>Mutagenic </a:t>
            </a:r>
            <a:r>
              <a:rPr lang="en-US" altLang="zh-CN" sz="2000" dirty="0">
                <a:latin typeface="UtopiaStd-Regular"/>
              </a:rPr>
              <a:t>carcinogens, such </a:t>
            </a:r>
            <a:r>
              <a:rPr lang="en-US" altLang="zh-CN" sz="2000" dirty="0" smtClean="0">
                <a:latin typeface="UtopiaStd-Regular"/>
              </a:rPr>
              <a:t>as those </a:t>
            </a:r>
            <a:r>
              <a:rPr lang="en-US" altLang="zh-CN" sz="2000" dirty="0">
                <a:latin typeface="UtopiaStd-Regular"/>
              </a:rPr>
              <a:t>present in tobacco tar, might provoke the activation of previously latent </a:t>
            </a:r>
            <a:r>
              <a:rPr lang="en-US" altLang="zh-CN" sz="2000" dirty="0" smtClean="0">
                <a:latin typeface="UtopiaStd-Regular"/>
              </a:rPr>
              <a:t>endogenous retroviruses</a:t>
            </a:r>
            <a:r>
              <a:rPr lang="en-US" altLang="zh-CN" sz="2000" dirty="0">
                <a:latin typeface="UtopiaStd-Regular"/>
              </a:rPr>
              <a:t>. The resulting virus particles would then begin multiplying, </a:t>
            </a:r>
            <a:r>
              <a:rPr lang="en-US" altLang="zh-CN" sz="2000" dirty="0" smtClean="0">
                <a:latin typeface="UtopiaStd-Regular"/>
              </a:rPr>
              <a:t>spread throughout </a:t>
            </a:r>
            <a:r>
              <a:rPr lang="en-US" altLang="zh-CN" sz="2000" dirty="0">
                <a:latin typeface="UtopiaStd-Regular"/>
              </a:rPr>
              <a:t>an individual’s body, and, like the endogenous retroviruses in </a:t>
            </a:r>
            <a:r>
              <a:rPr lang="en-US" altLang="zh-CN" sz="2000" dirty="0" smtClean="0">
                <a:latin typeface="UtopiaStd-Regular"/>
              </a:rPr>
              <a:t>some mouse </a:t>
            </a:r>
            <a:r>
              <a:rPr lang="en-US" altLang="zh-CN" sz="2000" dirty="0">
                <a:latin typeface="UtopiaStd-Regular"/>
              </a:rPr>
              <a:t>strains, cause cancers to form in one or another susceptible tissue.</a:t>
            </a:r>
            <a:endParaRPr lang="zh-CN" altLang="en-US" sz="2000" dirty="0"/>
          </a:p>
        </p:txBody>
      </p:sp>
      <p:sp>
        <p:nvSpPr>
          <p:cNvPr id="5" name="TextBox 4"/>
          <p:cNvSpPr txBox="1"/>
          <p:nvPr/>
        </p:nvSpPr>
        <p:spPr>
          <a:xfrm>
            <a:off x="9250223" y="6208776"/>
            <a:ext cx="2431628" cy="369332"/>
          </a:xfrm>
          <a:prstGeom prst="rect">
            <a:avLst/>
          </a:prstGeom>
          <a:noFill/>
        </p:spPr>
        <p:txBody>
          <a:bodyPr wrap="none" rtlCol="0">
            <a:spAutoFit/>
          </a:bodyPr>
          <a:lstStyle/>
          <a:p>
            <a:r>
              <a:rPr lang="en-US" altLang="zh-CN" dirty="0" smtClean="0"/>
              <a:t>Cancer theory of 1970s`</a:t>
            </a:r>
            <a:endParaRPr lang="zh-CN" altLang="en-US" dirty="0"/>
          </a:p>
        </p:txBody>
      </p:sp>
    </p:spTree>
    <p:extLst>
      <p:ext uri="{BB962C8B-B14F-4D97-AF65-F5344CB8AC3E}">
        <p14:creationId xmlns:p14="http://schemas.microsoft.com/office/powerpoint/2010/main" val="2626282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2128</TotalTime>
  <Words>5577</Words>
  <Application>Microsoft Office PowerPoint</Application>
  <PresentationFormat>Widescreen</PresentationFormat>
  <Paragraphs>257</Paragraphs>
  <Slides>69</Slides>
  <Notes>49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69</vt:i4>
      </vt:variant>
    </vt:vector>
  </HeadingPairs>
  <TitlesOfParts>
    <vt:vector size="86" baseType="lpstr">
      <vt:lpstr>ACaslonPro-Italic</vt:lpstr>
      <vt:lpstr>ACaslonPro-Regular</vt:lpstr>
      <vt:lpstr>Arial Unicode MS</vt:lpstr>
      <vt:lpstr>FrutigerLTStd-Bold</vt:lpstr>
      <vt:lpstr>FrutigerLTStd-BoldItalic</vt:lpstr>
      <vt:lpstr>FrutigerLTStd-Light</vt:lpstr>
      <vt:lpstr>FrutigerLTStd-LightItalic</vt:lpstr>
      <vt:lpstr>UtopiaStd-Bold</vt:lpstr>
      <vt:lpstr>UtopiaStd-Italic</vt:lpstr>
      <vt:lpstr>UtopiaStd-Regular</vt:lpstr>
      <vt:lpstr>UtopiaStd-Semibold</vt:lpstr>
      <vt:lpstr>宋体</vt: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273</cp:revision>
  <dcterms:created xsi:type="dcterms:W3CDTF">2016-07-09T02:40:27Z</dcterms:created>
  <dcterms:modified xsi:type="dcterms:W3CDTF">2023-10-19T22:53:39Z</dcterms:modified>
</cp:coreProperties>
</file>